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8"/>
  </p:notesMasterIdLst>
  <p:sldIdLst>
    <p:sldId id="256" r:id="rId2"/>
    <p:sldId id="257" r:id="rId3"/>
    <p:sldId id="258" r:id="rId4"/>
    <p:sldId id="259" r:id="rId5"/>
    <p:sldId id="260" r:id="rId6"/>
    <p:sldId id="261" r:id="rId7"/>
    <p:sldId id="262" r:id="rId8"/>
    <p:sldId id="278" r:id="rId9"/>
    <p:sldId id="279" r:id="rId10"/>
    <p:sldId id="280" r:id="rId11"/>
    <p:sldId id="263" r:id="rId12"/>
    <p:sldId id="281" r:id="rId13"/>
    <p:sldId id="282" r:id="rId14"/>
    <p:sldId id="264" r:id="rId15"/>
    <p:sldId id="283" r:id="rId16"/>
    <p:sldId id="284" r:id="rId17"/>
    <p:sldId id="285" r:id="rId18"/>
    <p:sldId id="286" r:id="rId19"/>
    <p:sldId id="287" r:id="rId20"/>
    <p:sldId id="288" r:id="rId21"/>
    <p:sldId id="289" r:id="rId22"/>
    <p:sldId id="265" r:id="rId23"/>
    <p:sldId id="290" r:id="rId24"/>
    <p:sldId id="291" r:id="rId25"/>
    <p:sldId id="292" r:id="rId26"/>
    <p:sldId id="293" r:id="rId27"/>
    <p:sldId id="294" r:id="rId28"/>
    <p:sldId id="295" r:id="rId29"/>
    <p:sldId id="296" r:id="rId30"/>
    <p:sldId id="297" r:id="rId31"/>
    <p:sldId id="266" r:id="rId32"/>
    <p:sldId id="298" r:id="rId33"/>
    <p:sldId id="299" r:id="rId34"/>
    <p:sldId id="300" r:id="rId35"/>
    <p:sldId id="301" r:id="rId36"/>
    <p:sldId id="302" r:id="rId37"/>
    <p:sldId id="303" r:id="rId38"/>
    <p:sldId id="304" r:id="rId39"/>
    <p:sldId id="267" r:id="rId40"/>
    <p:sldId id="305" r:id="rId41"/>
    <p:sldId id="306" r:id="rId42"/>
    <p:sldId id="307" r:id="rId43"/>
    <p:sldId id="308" r:id="rId44"/>
    <p:sldId id="309" r:id="rId45"/>
    <p:sldId id="310" r:id="rId46"/>
    <p:sldId id="311" r:id="rId47"/>
    <p:sldId id="268" r:id="rId48"/>
    <p:sldId id="312" r:id="rId49"/>
    <p:sldId id="313" r:id="rId50"/>
    <p:sldId id="314" r:id="rId51"/>
    <p:sldId id="315" r:id="rId52"/>
    <p:sldId id="316" r:id="rId53"/>
    <p:sldId id="317" r:id="rId54"/>
    <p:sldId id="269" r:id="rId55"/>
    <p:sldId id="318" r:id="rId56"/>
    <p:sldId id="270" r:id="rId5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570"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3263B1-AA4E-4BE9-9208-356D80EFCCCC}" type="datetimeFigureOut">
              <a:rPr lang="en-US" smtClean="0"/>
              <a:t>09/12/2025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CDF3EE-F147-4649-BCE0-4FC16BA88EE4}" type="slidenum">
              <a:rPr lang="en-US" smtClean="0"/>
              <a:t>‹#›</a:t>
            </a:fld>
            <a:endParaRPr lang="en-US"/>
          </a:p>
        </p:txBody>
      </p:sp>
    </p:spTree>
    <p:extLst>
      <p:ext uri="{BB962C8B-B14F-4D97-AF65-F5344CB8AC3E}">
        <p14:creationId xmlns:p14="http://schemas.microsoft.com/office/powerpoint/2010/main" val="356078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CDF3EE-F147-4649-BCE0-4FC16BA88EE4}" type="slidenum">
              <a:rPr lang="en-US" smtClean="0"/>
              <a:t>6</a:t>
            </a:fld>
            <a:endParaRPr lang="en-US"/>
          </a:p>
        </p:txBody>
      </p:sp>
    </p:spTree>
    <p:extLst>
      <p:ext uri="{BB962C8B-B14F-4D97-AF65-F5344CB8AC3E}">
        <p14:creationId xmlns:p14="http://schemas.microsoft.com/office/powerpoint/2010/main" val="98893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09/12/2025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09/12/2025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09/12/2025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09/12/2025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09/12/2025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09/12/2025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09/12/2025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09/12/2025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09/12/2025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09/12/2025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09/12/2025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09/12/2025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phapdien.moj.gov.vn/" TargetMode="External"/><Relationship Id="rId2" Type="http://schemas.openxmlformats.org/officeDocument/2006/relationships/hyperlink" Target="https://vbpl.vn/pages/portal.aspx" TargetMode="External"/><Relationship Id="rId1" Type="http://schemas.openxmlformats.org/officeDocument/2006/relationships/slideLayout" Target="../slideLayouts/slideLayout2.xml"/><Relationship Id="rId4" Type="http://schemas.openxmlformats.org/officeDocument/2006/relationships/hyperlink" Target="https://paknvbqppl.moj.gov.vn/"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88207"/>
            <a:ext cx="9144000" cy="6669793"/>
          </a:xfrm>
          <a:ln>
            <a:solidFill>
              <a:schemeClr val="bg2"/>
            </a:solidFill>
          </a:ln>
        </p:spPr>
        <p:txBody>
          <a:bodyPr>
            <a:noAutofit/>
          </a:bodyPr>
          <a:lstStyle/>
          <a:p>
            <a:pPr algn="ctr">
              <a:lnSpc>
                <a:spcPct val="107000"/>
              </a:lnSpc>
              <a:spcAft>
                <a:spcPts val="800"/>
              </a:spcAft>
            </a:pPr>
            <a: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 DỰNG, BAN HÀNH VĂN BẢN QUY PHẠM PHÁP LUẬT CỦA HỘI ĐỒNG NHÂN DÂN</a:t>
            </a:r>
            <a:r>
              <a:rPr lang="en-US" sz="32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US" sz="32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2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ỦY </a:t>
            </a:r>
            <a: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BAN NHÂN DÂN, CHỦ TỊCH ỦY BAN NHÂN DÂN CẤP TỈNH</a:t>
            </a:r>
            <a:endParaRPr lang="en-US" sz="32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 y="298700"/>
            <a:ext cx="8811928" cy="1299093"/>
          </a:xfrm>
        </p:spPr>
        <p:txBody>
          <a:bodyPr>
            <a:noAutofit/>
          </a:bodyPr>
          <a:lstStyle/>
          <a:p>
            <a:pPr>
              <a:lnSpc>
                <a:spcPct val="107000"/>
              </a:lnSpc>
              <a:spcBef>
                <a:spcPts val="600"/>
              </a:spcBef>
              <a:spcAft>
                <a:spcPts val="1800"/>
              </a:spcAft>
            </a:pP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PHẦN II</a:t>
            </a:r>
            <a:b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chemeClr val="accent2">
                    <a:lumMod val="75000"/>
                  </a:schemeClr>
                </a:solidFill>
                <a:effectLst/>
                <a:latin typeface="Times New Roman" panose="02020603050405020304" pitchFamily="18" charset="0"/>
                <a:ea typeface="Times New Roman" panose="02020603050405020304" pitchFamily="18" charset="0"/>
              </a:rPr>
              <a:t>TRÌNH TỰ, THỦ TỤC XÂY DỰNG, BAN HÀNH VĂN BẢN QUY PHẠM PHÁP LUẬT CỦA HĐND, UBND, CHỦ TỊCH UBND TỈNH</a:t>
            </a:r>
            <a:r>
              <a:rPr lang="en-US" sz="2800" dirty="0">
                <a:solidFill>
                  <a:schemeClr val="accent2">
                    <a:lumMod val="75000"/>
                  </a:schemeClr>
                </a:solidFill>
                <a:effectLst/>
                <a:latin typeface="Times New Roman" panose="02020603050405020304" pitchFamily="18" charset="0"/>
                <a:ea typeface="Times New Roman" panose="02020603050405020304" pitchFamily="18" charset="0"/>
              </a:rPr>
              <a:t/>
            </a:r>
            <a:br>
              <a:rPr lang="en-US" sz="2800" dirty="0">
                <a:solidFill>
                  <a:schemeClr val="accent2">
                    <a:lumMod val="75000"/>
                  </a:schemeClr>
                </a:solidFill>
                <a:effectLst/>
                <a:latin typeface="Times New Roman" panose="02020603050405020304" pitchFamily="18" charset="0"/>
                <a:ea typeface="Times New Roman" panose="02020603050405020304" pitchFamily="18" charset="0"/>
              </a:rPr>
            </a:br>
            <a:r>
              <a:rPr lang="en-US" sz="3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US" sz="3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318662"/>
            <a:ext cx="8229600" cy="4340993"/>
          </a:xfrm>
        </p:spPr>
        <p:txBody>
          <a:bodyPr>
            <a:noAutofit/>
          </a:bodyPr>
          <a:lstStyle/>
          <a:p>
            <a:pPr marL="0" indent="0">
              <a:buNone/>
            </a:pPr>
            <a:endParaRPr lang="en-US" sz="3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b="1" dirty="0">
                <a:solidFill>
                  <a:schemeClr val="accent2">
                    <a:lumMod val="75000"/>
                  </a:schemeClr>
                </a:solidFill>
                <a:effectLst/>
                <a:latin typeface="Times New Roman" panose="02020603050405020304" pitchFamily="18" charset="0"/>
                <a:ea typeface="Times New Roman" panose="02020603050405020304" pitchFamily="18" charset="0"/>
              </a:rPr>
              <a:t>MỤC 1</a:t>
            </a:r>
            <a:endParaRPr lang="en-US"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b="1" dirty="0">
                <a:solidFill>
                  <a:schemeClr val="accent2">
                    <a:lumMod val="75000"/>
                  </a:schemeClr>
                </a:solidFill>
                <a:effectLst/>
                <a:latin typeface="Times New Roman" panose="02020603050405020304" pitchFamily="18" charset="0"/>
                <a:ea typeface="Times New Roman" panose="02020603050405020304" pitchFamily="18" charset="0"/>
              </a:rPr>
              <a:t>TRÌNH TỰ, THỦ TỤC XÂY DỰNG, BAN HÀNH NGHỊ QUYẾT CỦA HĐND TỈNH</a:t>
            </a:r>
            <a:endParaRPr lang="en-US"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3231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1.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Lập</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danh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mục</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quyết</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của</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HĐND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tỉnh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quy</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chi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tiết</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42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endParaRPr lang="en-US" sz="28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299412"/>
            <a:ext cx="8229600" cy="4826752"/>
          </a:xfrm>
        </p:spPr>
        <p:txBody>
          <a:bodyPr>
            <a:noAutofit/>
          </a:bodyPr>
          <a:lstStyle/>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Cơ </a:t>
            </a:r>
            <a:r>
              <a:rPr lang="en-US" sz="2400" b="1" dirty="0" err="1">
                <a:effectLst/>
                <a:latin typeface="Times New Roman" panose="02020603050405020304" pitchFamily="18" charset="0"/>
                <a:ea typeface="Times New Roman" panose="02020603050405020304" pitchFamily="18" charset="0"/>
              </a:rPr>
              <a:t>quan</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đề</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xuất</a:t>
            </a:r>
            <a:r>
              <a:rPr lang="en-US" sz="2400" b="1"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chuyên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môn</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thuộc</a:t>
            </a:r>
            <a:r>
              <a:rPr lang="en-US" sz="2400">
                <a:effectLst/>
                <a:latin typeface="Times New Roman" panose="02020603050405020304" pitchFamily="18" charset="0"/>
                <a:ea typeface="Times New Roman" panose="02020603050405020304" pitchFamily="18" charset="0"/>
              </a:rPr>
              <a:t> UBND,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quân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công</a:t>
            </a:r>
            <a:r>
              <a:rPr lang="en-US" sz="2400" dirty="0">
                <a:effectLst/>
                <a:latin typeface="Times New Roman" panose="02020603050405020304" pitchFamily="18" charset="0"/>
                <a:ea typeface="Times New Roman" panose="02020603050405020304" pitchFamily="18" charset="0"/>
              </a:rPr>
              <a:t> an </a:t>
            </a:r>
            <a:r>
              <a:rPr lang="en-US" sz="2400" dirty="0" err="1">
                <a:effectLst/>
                <a:latin typeface="Times New Roman" panose="02020603050405020304" pitchFamily="18" charset="0"/>
                <a:ea typeface="Times New Roman" panose="02020603050405020304" pitchFamily="18" charset="0"/>
              </a:rPr>
              <a:t>cùng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cấp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đề</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xuất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mục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văn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bản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chi </a:t>
            </a:r>
            <a:r>
              <a:rPr lang="en-US" sz="2400" dirty="0" err="1">
                <a:effectLst/>
                <a:latin typeface="Times New Roman" panose="02020603050405020304" pitchFamily="18" charset="0"/>
                <a:ea typeface="Times New Roman" panose="02020603050405020304" pitchFamily="18" charset="0"/>
              </a:rPr>
              <a:t>tiết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gửi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Sở</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Tư</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pháp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tổng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hợp</a:t>
            </a:r>
            <a:r>
              <a:rPr lang="en-US" sz="2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Nội </a:t>
            </a:r>
            <a:r>
              <a:rPr lang="en-US" sz="2400" b="1" dirty="0">
                <a:effectLst/>
                <a:latin typeface="Times New Roman" panose="02020603050405020304" pitchFamily="18" charset="0"/>
                <a:ea typeface="Times New Roman" panose="02020603050405020304" pitchFamily="18" charset="0"/>
              </a:rPr>
              <a:t>dung </a:t>
            </a:r>
            <a:r>
              <a:rPr lang="en-US" sz="2400" b="1" dirty="0" err="1">
                <a:effectLst/>
                <a:latin typeface="Times New Roman" panose="02020603050405020304" pitchFamily="18" charset="0"/>
                <a:ea typeface="Times New Roman" panose="02020603050405020304" pitchFamily="18" charset="0"/>
              </a:rPr>
              <a:t>đề</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xuất</a:t>
            </a:r>
            <a:r>
              <a:rPr lang="en-US" sz="2400" b="1"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Tên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văn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bản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được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chi </a:t>
            </a:r>
            <a:r>
              <a:rPr lang="en-US" sz="2400" dirty="0" err="1">
                <a:effectLst/>
                <a:latin typeface="Times New Roman" panose="02020603050405020304" pitchFamily="18" charset="0"/>
                <a:ea typeface="Times New Roman" panose="02020603050405020304" pitchFamily="18" charset="0"/>
              </a:rPr>
              <a:t>tiết</a:t>
            </a:r>
            <a:r>
              <a:rPr lang="en-US" sz="24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Nội</a:t>
            </a:r>
            <a:r>
              <a:rPr lang="en-US" sz="2400" dirty="0">
                <a:effectLst/>
                <a:latin typeface="Times New Roman" panose="02020603050405020304" pitchFamily="18" charset="0"/>
                <a:ea typeface="Times New Roman" panose="02020603050405020304" pitchFamily="18" charset="0"/>
              </a:rPr>
              <a:t> dung </a:t>
            </a:r>
            <a:r>
              <a:rPr lang="en-US" sz="2400" dirty="0" err="1">
                <a:effectLst/>
                <a:latin typeface="Times New Roman" panose="02020603050405020304" pitchFamily="18" charset="0"/>
                <a:ea typeface="Times New Roman" panose="02020603050405020304" pitchFamily="18" charset="0"/>
              </a:rPr>
              <a:t>giao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chi </a:t>
            </a:r>
            <a:r>
              <a:rPr lang="en-US" sz="2400" dirty="0" err="1">
                <a:effectLst/>
                <a:latin typeface="Times New Roman" panose="02020603050405020304" pitchFamily="18" charset="0"/>
                <a:ea typeface="Times New Roman" panose="02020603050405020304" pitchFamily="18" charset="0"/>
              </a:rPr>
              <a:t>tiết</a:t>
            </a:r>
            <a:r>
              <a:rPr lang="en-US" sz="24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chủ</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soạn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thảo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phối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hợp</a:t>
            </a:r>
            <a:r>
              <a:rPr lang="en-US" sz="24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Thời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hạn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thông</a:t>
            </a:r>
            <a:r>
              <a:rPr lang="en-US" sz="2400" dirty="0">
                <a:effectLst/>
                <a:latin typeface="Times New Roman" panose="02020603050405020304" pitchFamily="18" charset="0"/>
                <a:ea typeface="Times New Roman" panose="02020603050405020304" pitchFamily="18" charset="0"/>
              </a:rPr>
              <a:t> qua </a:t>
            </a:r>
            <a:r>
              <a:rPr lang="en-US" sz="2400" dirty="0" err="1">
                <a:effectLst/>
                <a:latin typeface="Times New Roman" panose="02020603050405020304" pitchFamily="18" charset="0"/>
                <a:ea typeface="Times New Roman" panose="02020603050405020304" pitchFamily="18" charset="0"/>
              </a:rPr>
              <a:t>hoặc</a:t>
            </a:r>
            <a:r>
              <a:rPr lang="en-US" sz="2400" dirty="0">
                <a:effectLst/>
                <a:latin typeface="Times New Roman" panose="02020603050405020304" pitchFamily="18" charset="0"/>
                <a:ea typeface="Times New Roman" panose="02020603050405020304" pitchFamily="18" charset="0"/>
              </a:rPr>
              <a:t> ban </a:t>
            </a:r>
            <a:r>
              <a:rPr lang="en-US" sz="2400" dirty="0" err="1">
                <a:effectLst/>
                <a:latin typeface="Times New Roman" panose="02020603050405020304" pitchFamily="18" charset="0"/>
                <a:ea typeface="Times New Roman" panose="02020603050405020304" pitchFamily="18" charset="0"/>
              </a:rPr>
              <a:t>hành</a:t>
            </a:r>
            <a:r>
              <a:rPr lang="en-US" sz="2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Cơ </a:t>
            </a:r>
            <a:r>
              <a:rPr lang="en-US" sz="2400" b="1" dirty="0" err="1">
                <a:effectLst/>
                <a:latin typeface="Times New Roman" panose="02020603050405020304" pitchFamily="18" charset="0"/>
                <a:ea typeface="Times New Roman" panose="02020603050405020304" pitchFamily="18" charset="0"/>
              </a:rPr>
              <a:t>quan</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tổng</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hợp</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trình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Sở</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Tư</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pháp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tổng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hợp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đề</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xuất</a:t>
            </a:r>
            <a:r>
              <a:rPr lang="en-US" sz="2400" dirty="0">
                <a:effectLst/>
                <a:latin typeface="Times New Roman" panose="02020603050405020304" pitchFamily="18" charset="0"/>
                <a:ea typeface="Times New Roman" panose="02020603050405020304" pitchFamily="18" charset="0"/>
              </a:rPr>
              <a:t> UBND </a:t>
            </a:r>
            <a:r>
              <a:rPr lang="en-US" sz="2400" dirty="0" err="1">
                <a:effectLst/>
                <a:latin typeface="Times New Roman" panose="02020603050405020304" pitchFamily="18" charset="0"/>
                <a:ea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xem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xét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Thường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trực</a:t>
            </a:r>
            <a:r>
              <a:rPr lang="en-US" sz="2400" dirty="0">
                <a:effectLst/>
                <a:latin typeface="Times New Roman" panose="02020603050405020304" pitchFamily="18" charset="0"/>
                <a:ea typeface="Times New Roman" panose="02020603050405020304" pitchFamily="18" charset="0"/>
              </a:rPr>
              <a:t> HĐND </a:t>
            </a:r>
            <a:r>
              <a:rPr lang="en-US" sz="2400" dirty="0" err="1">
                <a:effectLst/>
                <a:latin typeface="Times New Roman" panose="02020603050405020304" pitchFamily="18" charset="0"/>
                <a:ea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2. </a:t>
            </a:r>
            <a:r>
              <a:rPr lang="vi-VN" sz="2800" b="1" dirty="0">
                <a:solidFill>
                  <a:schemeClr val="accent2">
                    <a:lumMod val="50000"/>
                  </a:schemeClr>
                </a:solidFill>
                <a:effectLst/>
                <a:latin typeface="Times New Roman" panose="02020603050405020304" pitchFamily="18" charset="0"/>
                <a:ea typeface="Times New Roman" panose="02020603050405020304" pitchFamily="18" charset="0"/>
              </a:rPr>
              <a:t>Đăng ký xây dựng nghị quyết </a:t>
            </a:r>
            <a:r>
              <a:rPr lang="vi-VN" sz="2800" b="1">
                <a:solidFill>
                  <a:schemeClr val="accent2">
                    <a:lumMod val="50000"/>
                  </a:schemeClr>
                </a:solidFill>
                <a:effectLst/>
                <a:latin typeface="Times New Roman" panose="02020603050405020304" pitchFamily="18" charset="0"/>
                <a:ea typeface="Times New Roman" panose="02020603050405020304" pitchFamily="18" charset="0"/>
              </a:rPr>
              <a:t>của </a:t>
            </a:r>
            <a:r>
              <a:rPr lang="en-US" sz="2800" b="1">
                <a:solidFill>
                  <a:schemeClr val="accent2">
                    <a:lumMod val="50000"/>
                  </a:schemeClr>
                </a:solidFill>
                <a:effectLst/>
                <a:latin typeface="Times New Roman" panose="02020603050405020304" pitchFamily="18" charset="0"/>
                <a:ea typeface="Times New Roman" panose="02020603050405020304" pitchFamily="18" charset="0"/>
              </a:rPr>
              <a:t>HĐND</a:t>
            </a:r>
            <a:r>
              <a:rPr lang="vi-VN" sz="2800" b="1">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tỉnh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43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28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97794"/>
            <a:ext cx="8229600" cy="4528370"/>
          </a:xfrm>
        </p:spPr>
        <p:txBody>
          <a:bodyPr>
            <a:noAutofit/>
          </a:bodyPr>
          <a:lstStyle/>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Chủ </a:t>
            </a:r>
            <a:r>
              <a:rPr lang="en-US" sz="2400" b="1" dirty="0" err="1">
                <a:effectLst/>
                <a:latin typeface="Times New Roman" panose="02020603050405020304" pitchFamily="18" charset="0"/>
                <a:ea typeface="Times New Roman" panose="02020603050405020304" pitchFamily="18" charset="0"/>
              </a:rPr>
              <a:t>thể</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đăng</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ký</a:t>
            </a:r>
            <a:r>
              <a:rPr lang="en-US" sz="2400">
                <a:effectLst/>
                <a:latin typeface="Times New Roman" panose="02020603050405020304" pitchFamily="18" charset="0"/>
                <a:ea typeface="Times New Roman" panose="02020603050405020304" pitchFamily="18" charset="0"/>
              </a:rPr>
              <a:t>: UBND,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Ban </a:t>
            </a:r>
            <a:r>
              <a:rPr lang="en-US" sz="2400" err="1">
                <a:effectLst/>
                <a:latin typeface="Times New Roman" panose="02020603050405020304" pitchFamily="18" charset="0"/>
                <a:ea typeface="Times New Roman" panose="02020603050405020304" pitchFamily="18" charset="0"/>
              </a:rPr>
              <a:t>của</a:t>
            </a:r>
            <a:r>
              <a:rPr lang="en-US" sz="2400">
                <a:effectLst/>
                <a:latin typeface="Times New Roman" panose="02020603050405020304" pitchFamily="18" charset="0"/>
                <a:ea typeface="Times New Roman" panose="02020603050405020304" pitchFamily="18" charset="0"/>
              </a:rPr>
              <a:t> HĐND tỉnh</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Căn </a:t>
            </a:r>
            <a:r>
              <a:rPr lang="en-US" sz="2400" b="1" dirty="0" err="1">
                <a:effectLst/>
                <a:latin typeface="Times New Roman" panose="02020603050405020304" pitchFamily="18" charset="0"/>
                <a:ea typeface="Times New Roman" panose="02020603050405020304" pitchFamily="18" charset="0"/>
              </a:rPr>
              <a:t>cứ</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đăng</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ký</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Căn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cứ</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văn</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bản</a:t>
            </a:r>
            <a:r>
              <a:rPr lang="en-US" sz="2400">
                <a:effectLst/>
                <a:latin typeface="Times New Roman" panose="02020603050405020304" pitchFamily="18" charset="0"/>
                <a:ea typeface="Times New Roman" panose="02020603050405020304" pitchFamily="18" charset="0"/>
              </a:rPr>
              <a:t> QPPL của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nhà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nước</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cấp</a:t>
            </a:r>
            <a:r>
              <a:rPr lang="en-US" sz="2400">
                <a:effectLst/>
                <a:latin typeface="Times New Roman" panose="02020603050405020304" pitchFamily="18" charset="0"/>
                <a:ea typeface="Times New Roman" panose="02020603050405020304" pitchFamily="18" charset="0"/>
              </a:rPr>
              <a:t> trên</a:t>
            </a:r>
            <a:r>
              <a:rPr lang="en-US" sz="2400">
                <a:latin typeface="Times New Roman" panose="02020603050405020304" pitchFamily="18" charset="0"/>
                <a:ea typeface="Times New Roman" panose="02020603050405020304" pitchFamily="18" charset="0"/>
              </a:rPr>
              <a:t> và tình hình t</a:t>
            </a:r>
            <a:r>
              <a:rPr lang="en-US" sz="2400">
                <a:effectLst/>
                <a:latin typeface="Times New Roman" panose="02020603050405020304" pitchFamily="18" charset="0"/>
                <a:ea typeface="Times New Roman" panose="02020603050405020304" pitchFamily="18" charset="0"/>
              </a:rPr>
              <a:t>hực </a:t>
            </a:r>
            <a:r>
              <a:rPr lang="en-US" sz="2400" dirty="0" err="1">
                <a:effectLst/>
                <a:latin typeface="Times New Roman" panose="02020603050405020304" pitchFamily="18" charset="0"/>
                <a:ea typeface="Times New Roman" panose="02020603050405020304" pitchFamily="18" charset="0"/>
              </a:rPr>
              <a:t>tế</a:t>
            </a:r>
            <a:r>
              <a:rPr lang="en-US" sz="2400" dirty="0">
                <a:effectLst/>
                <a:latin typeface="Times New Roman" panose="02020603050405020304" pitchFamily="18" charset="0"/>
                <a:ea typeface="Times New Roman" panose="02020603050405020304" pitchFamily="18" charset="0"/>
              </a:rPr>
              <a:t> ở </a:t>
            </a:r>
            <a:r>
              <a:rPr lang="en-US" sz="2400" dirty="0" err="1">
                <a:effectLst/>
                <a:latin typeface="Times New Roman" panose="02020603050405020304" pitchFamily="18" charset="0"/>
                <a:ea typeface="Times New Roman" panose="02020603050405020304" pitchFamily="18" charset="0"/>
              </a:rPr>
              <a:t>địa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phương</a:t>
            </a:r>
            <a:r>
              <a:rPr lang="en-US" sz="24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Trường </a:t>
            </a:r>
            <a:r>
              <a:rPr lang="en-US" sz="2400" b="1" dirty="0" err="1">
                <a:effectLst/>
                <a:latin typeface="Times New Roman" panose="02020603050405020304" pitchFamily="18" charset="0"/>
                <a:ea typeface="Times New Roman" panose="02020603050405020304" pitchFamily="18" charset="0"/>
              </a:rPr>
              <a:t>hợp</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thực</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hiện</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đăng</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ký</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Đối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với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tại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điểm</a:t>
            </a:r>
            <a:r>
              <a:rPr lang="en-US" sz="2400" dirty="0">
                <a:effectLst/>
                <a:latin typeface="Times New Roman" panose="02020603050405020304" pitchFamily="18" charset="0"/>
                <a:ea typeface="Times New Roman" panose="02020603050405020304" pitchFamily="18" charset="0"/>
              </a:rPr>
              <a:t> b, c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d </a:t>
            </a:r>
            <a:r>
              <a:rPr lang="en-US" sz="2400" dirty="0" err="1">
                <a:effectLst/>
                <a:latin typeface="Times New Roman" panose="02020603050405020304" pitchFamily="18" charset="0"/>
                <a:ea typeface="Times New Roman" panose="02020603050405020304" pitchFamily="18" charset="0"/>
              </a:rPr>
              <a:t>khoản</a:t>
            </a:r>
            <a:r>
              <a:rPr lang="en-US" sz="2400" dirty="0">
                <a:effectLst/>
                <a:latin typeface="Times New Roman" panose="02020603050405020304" pitchFamily="18" charset="0"/>
                <a:ea typeface="Times New Roman" panose="02020603050405020304" pitchFamily="18" charset="0"/>
              </a:rPr>
              <a:t> 1 </a:t>
            </a:r>
            <a:r>
              <a:rPr lang="en-US" sz="2400" dirty="0" err="1">
                <a:effectLst/>
                <a:latin typeface="Times New Roman" panose="02020603050405020304" pitchFamily="18" charset="0"/>
                <a:ea typeface="Times New Roman" panose="02020603050405020304" pitchFamily="18" charset="0"/>
              </a:rPr>
              <a:t>Điều</a:t>
            </a:r>
            <a:r>
              <a:rPr lang="en-US" sz="2400" dirty="0">
                <a:effectLst/>
                <a:latin typeface="Times New Roman" panose="02020603050405020304" pitchFamily="18" charset="0"/>
                <a:ea typeface="Times New Roman" panose="02020603050405020304" pitchFamily="18" charset="0"/>
              </a:rPr>
              <a:t> 21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Luật</a:t>
            </a:r>
            <a:r>
              <a:rPr lang="en-US" sz="24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b="1">
                <a:effectLst/>
                <a:latin typeface="Times New Roman" panose="02020603050405020304" pitchFamily="18" charset="0"/>
                <a:ea typeface="Times New Roman" panose="02020603050405020304" pitchFamily="18" charset="0"/>
              </a:rPr>
              <a:t>Nội </a:t>
            </a:r>
            <a:r>
              <a:rPr lang="en-US" sz="2400" b="1" dirty="0">
                <a:effectLst/>
                <a:latin typeface="Times New Roman" panose="02020603050405020304" pitchFamily="18" charset="0"/>
                <a:ea typeface="Times New Roman" panose="02020603050405020304" pitchFamily="18" charset="0"/>
              </a:rPr>
              <a:t>dung </a:t>
            </a:r>
            <a:r>
              <a:rPr lang="en-US" sz="2400" b="1" dirty="0" err="1">
                <a:effectLst/>
                <a:latin typeface="Times New Roman" panose="02020603050405020304" pitchFamily="18" charset="0"/>
                <a:ea typeface="Times New Roman" panose="02020603050405020304" pitchFamily="18" charset="0"/>
              </a:rPr>
              <a:t>đăng</a:t>
            </a:r>
            <a:r>
              <a:rPr lang="en-US" sz="2400" b="1" dirty="0">
                <a:effectLst/>
                <a:latin typeface="Times New Roman" panose="02020603050405020304" pitchFamily="18" charset="0"/>
                <a:ea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rPr>
              <a:t>ký</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cần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thiết</a:t>
            </a:r>
            <a:r>
              <a:rPr lang="en-US" sz="2400" dirty="0">
                <a:effectLst/>
                <a:latin typeface="Times New Roman" panose="02020603050405020304" pitchFamily="18" charset="0"/>
                <a:ea typeface="Times New Roman" panose="02020603050405020304" pitchFamily="18" charset="0"/>
              </a:rPr>
              <a:t> ban </a:t>
            </a:r>
            <a:r>
              <a:rPr lang="en-US" sz="2400" dirty="0" err="1">
                <a:effectLst/>
                <a:latin typeface="Times New Roman" panose="02020603050405020304" pitchFamily="18" charset="0"/>
                <a:ea typeface="Times New Roman" panose="02020603050405020304" pitchFamily="18" charset="0"/>
              </a:rPr>
              <a:t>hành</a:t>
            </a:r>
            <a:r>
              <a:rPr lang="en-US" sz="2400" dirty="0">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Phạm</a:t>
            </a:r>
            <a:r>
              <a:rPr lang="en-US" sz="2400" dirty="0">
                <a:effectLst/>
                <a:latin typeface="Times New Roman" panose="02020603050405020304" pitchFamily="18" charset="0"/>
                <a:ea typeface="Times New Roman" panose="02020603050405020304" pitchFamily="18" charset="0"/>
              </a:rPr>
              <a:t> vi </a:t>
            </a:r>
            <a:r>
              <a:rPr lang="en-US" sz="2400" dirty="0" err="1">
                <a:effectLst/>
                <a:latin typeface="Times New Roman" panose="02020603050405020304" pitchFamily="18" charset="0"/>
                <a:ea typeface="Times New Roman" panose="02020603050405020304" pitchFamily="18" charset="0"/>
              </a:rPr>
              <a:t>điều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chỉnh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đối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tượng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áp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dụng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nội</a:t>
            </a:r>
            <a:r>
              <a:rPr lang="en-US" sz="2400" dirty="0">
                <a:effectLst/>
                <a:latin typeface="Times New Roman" panose="02020603050405020304" pitchFamily="18" charset="0"/>
                <a:ea typeface="Times New Roman" panose="02020603050405020304" pitchFamily="18" charset="0"/>
              </a:rPr>
              <a:t> dung </a:t>
            </a:r>
            <a:r>
              <a:rPr lang="en-US" sz="2400" dirty="0" err="1">
                <a:effectLst/>
                <a:latin typeface="Times New Roman" panose="02020603050405020304" pitchFamily="18" charset="0"/>
                <a:ea typeface="Times New Roman" panose="02020603050405020304" pitchFamily="18" charset="0"/>
              </a:rPr>
              <a:t>cần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thiết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khác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kiến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thời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thông</a:t>
            </a:r>
            <a:r>
              <a:rPr lang="en-US" sz="2400" dirty="0">
                <a:effectLst/>
                <a:latin typeface="Times New Roman" panose="02020603050405020304" pitchFamily="18" charset="0"/>
                <a:ea typeface="Times New Roman" panose="02020603050405020304" pitchFamily="18" charset="0"/>
              </a:rPr>
              <a:t> qua </a:t>
            </a:r>
            <a:r>
              <a:rPr lang="en-US" sz="2400" dirty="0" err="1">
                <a:effectLst/>
                <a:latin typeface="Times New Roman" panose="02020603050405020304" pitchFamily="18" charset="0"/>
                <a:ea typeface="Times New Roman" panose="02020603050405020304" pitchFamily="18" charset="0"/>
              </a:rPr>
              <a:t>hoặc</a:t>
            </a:r>
            <a:r>
              <a:rPr lang="en-US" sz="2400" dirty="0">
                <a:effectLst/>
                <a:latin typeface="Times New Roman" panose="02020603050405020304" pitchFamily="18" charset="0"/>
                <a:ea typeface="Times New Roman" panose="02020603050405020304" pitchFamily="18" charset="0"/>
              </a:rPr>
              <a:t> ban </a:t>
            </a:r>
            <a:r>
              <a:rPr lang="en-US" sz="2400" dirty="0" err="1">
                <a:effectLst/>
                <a:latin typeface="Times New Roman" panose="02020603050405020304" pitchFamily="18" charset="0"/>
                <a:ea typeface="Times New Roman" panose="02020603050405020304" pitchFamily="18" charset="0"/>
              </a:rPr>
              <a:t>hành</a:t>
            </a:r>
            <a:r>
              <a:rPr lang="en-US" sz="2400" dirty="0">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Chủ</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thể</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xem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xét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việc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xây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dựng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nghị</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Thường</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trực</a:t>
            </a:r>
            <a:r>
              <a:rPr lang="en-US" sz="2400">
                <a:effectLst/>
                <a:latin typeface="Times New Roman" panose="02020603050405020304" pitchFamily="18" charset="0"/>
                <a:ea typeface="Times New Roman" panose="02020603050405020304" pitchFamily="18" charset="0"/>
              </a:rPr>
              <a:t> </a:t>
            </a:r>
            <a:r>
              <a:rPr lang="en-US" sz="2400" smtClean="0">
                <a:effectLst/>
                <a:latin typeface="Times New Roman" panose="02020603050405020304" pitchFamily="18" charset="0"/>
                <a:ea typeface="Times New Roman" panose="02020603050405020304" pitchFamily="18" charset="0"/>
              </a:rPr>
              <a:t>HĐND tỉnh</a:t>
            </a:r>
            <a:r>
              <a:rPr lang="en-US" sz="24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937505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359541" cy="1143000"/>
          </a:xfrm>
        </p:spPr>
        <p:txBody>
          <a:bodyPr>
            <a:noAutofit/>
          </a:bodyPr>
          <a:lstStyle/>
          <a:p>
            <a:pPr algn="l">
              <a:spcBef>
                <a:spcPts val="600"/>
              </a:spcBef>
              <a:spcAft>
                <a:spcPts val="600"/>
              </a:spcAft>
            </a:pP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3. Quy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trình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soạn</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thảo</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ban </a:t>
            </a:r>
            <a:r>
              <a:rPr lang="en-US" sz="2800" b="1" dirty="0" err="1">
                <a:solidFill>
                  <a:schemeClr val="accent2">
                    <a:lumMod val="50000"/>
                  </a:schemeClr>
                </a:solidFill>
                <a:effectLst/>
                <a:latin typeface="Times New Roman" panose="02020603050405020304" pitchFamily="18" charset="0"/>
                <a:ea typeface="Times New Roman" panose="02020603050405020304" pitchFamily="18" charset="0"/>
              </a:rPr>
              <a:t>hành</a:t>
            </a:r>
            <a:r>
              <a:rPr lang="en-US"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b="1" dirty="0">
                <a:solidFill>
                  <a:schemeClr val="accent2">
                    <a:lumMod val="50000"/>
                  </a:schemeClr>
                </a:solidFill>
                <a:latin typeface="Times New Roman" panose="02020603050405020304" pitchFamily="18" charset="0"/>
                <a:ea typeface="Times New Roman" panose="02020603050405020304" pitchFamily="18" charset="0"/>
              </a:rPr>
              <a:t/>
            </a:r>
            <a:br>
              <a:rPr lang="en-US" sz="2800" b="1" dirty="0">
                <a:solidFill>
                  <a:schemeClr val="accent2">
                    <a:lumMod val="50000"/>
                  </a:schemeClr>
                </a:solidFill>
                <a:latin typeface="Times New Roman" panose="02020603050405020304" pitchFamily="18" charset="0"/>
                <a:ea typeface="Times New Roman" panose="02020603050405020304" pitchFamily="18" charset="0"/>
              </a:rPr>
            </a:b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3.1.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Tổ</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chức</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việc</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soạn</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thảo</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dự</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thảo</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44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28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347537"/>
            <a:ext cx="8229600" cy="4778627"/>
          </a:xfrm>
        </p:spPr>
        <p:txBody>
          <a:bodyPr>
            <a:noAutofit/>
          </a:bodyPr>
          <a:lstStyle/>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a:t>
            </a:r>
            <a:r>
              <a:rPr lang="en-US" sz="2800" dirty="0">
                <a:solidFill>
                  <a:srgbClr val="FFFF00"/>
                </a:solidFill>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Trước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soạn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a:latin typeface="Times New Roman" panose="02020603050405020304" pitchFamily="18" charset="0"/>
                <a:ea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rPr>
              <a:t>Tổng </a:t>
            </a:r>
            <a:r>
              <a:rPr lang="en-US" sz="2800" dirty="0" err="1">
                <a:effectLst/>
                <a:latin typeface="Times New Roman" panose="02020603050405020304" pitchFamily="18" charset="0"/>
                <a:ea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pháp</a:t>
            </a:r>
            <a:r>
              <a:rPr lang="en-US" sz="2800">
                <a:effectLst/>
                <a:latin typeface="Times New Roman" panose="02020603050405020304" pitchFamily="18" charset="0"/>
                <a:ea typeface="Times New Roman" panose="02020603050405020304" pitchFamily="18" charset="0"/>
              </a:rPr>
              <a:t> luật</a:t>
            </a:r>
            <a:r>
              <a:rPr lang="en-US" sz="2800">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bản</a:t>
            </a:r>
            <a:r>
              <a:rPr lang="en-US" sz="2800">
                <a:effectLst/>
                <a:latin typeface="Times New Roman" panose="02020603050405020304" pitchFamily="18" charset="0"/>
                <a:ea typeface="Times New Roman" panose="02020603050405020304" pitchFamily="18" charset="0"/>
              </a:rPr>
              <a:t> QPPL hiện hành có liên quan</a:t>
            </a:r>
            <a:r>
              <a:rPr lang="en-US" sz="2800">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sát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trạng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hệ</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xã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hội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liên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văn</a:t>
            </a:r>
            <a:r>
              <a:rPr lang="en-US" sz="2800">
                <a:effectLst/>
                <a:latin typeface="Times New Roman" panose="02020603050405020304" pitchFamily="18" charset="0"/>
                <a:ea typeface="Times New Roman" panose="02020603050405020304" pitchFamily="18" charset="0"/>
              </a:rPr>
              <a:t> bản</a:t>
            </a:r>
            <a:r>
              <a:rPr lang="en-US" sz="2800">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động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sách</a:t>
            </a:r>
            <a:r>
              <a:rPr lang="en-US" sz="2800">
                <a:effectLst/>
                <a:latin typeface="Times New Roman" panose="02020603050405020304" pitchFamily="18" charset="0"/>
                <a:ea typeface="Times New Roman" panose="02020603050405020304" pitchFamily="18" charset="0"/>
              </a:rPr>
              <a:t> đối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trường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rPr>
              <a:t> ban </a:t>
            </a:r>
            <a:r>
              <a:rPr lang="en-US" sz="2800" dirty="0" err="1">
                <a:effectLst/>
                <a:latin typeface="Times New Roman" panose="02020603050405020304" pitchFamily="18" charset="0"/>
                <a:ea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điểm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sách</a:t>
            </a:r>
            <a:r>
              <a:rPr lang="en-US" sz="28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dirty="0" err="1">
                <a:effectLst/>
                <a:latin typeface="Times New Roman" panose="02020603050405020304" pitchFamily="18" charset="0"/>
                <a:ea typeface="Times New Roman" panose="02020603050405020304" pitchFamily="18" charset="0"/>
              </a:rPr>
              <a:t>Lưu</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trường</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hợp</a:t>
            </a:r>
            <a:r>
              <a:rPr lang="en-US" sz="2800">
                <a:effectLst/>
                <a:latin typeface="Times New Roman" panose="02020603050405020304" pitchFamily="18" charset="0"/>
                <a:ea typeface="Times New Roman" panose="02020603050405020304" pitchFamily="18" charset="0"/>
              </a:rPr>
              <a:t> tại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điểm</a:t>
            </a:r>
            <a:r>
              <a:rPr lang="en-US" sz="2800" dirty="0">
                <a:effectLst/>
                <a:latin typeface="Times New Roman" panose="02020603050405020304" pitchFamily="18" charset="0"/>
                <a:ea typeface="Times New Roman" panose="02020603050405020304" pitchFamily="18" charset="0"/>
              </a:rPr>
              <a:t> b, c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d </a:t>
            </a:r>
            <a:r>
              <a:rPr lang="en-US" sz="2800" dirty="0" err="1">
                <a:effectLst/>
                <a:latin typeface="Times New Roman" panose="02020603050405020304" pitchFamily="18" charset="0"/>
                <a:ea typeface="Times New Roman" panose="02020603050405020304" pitchFamily="18" charset="0"/>
              </a:rPr>
              <a:t>khoản</a:t>
            </a:r>
            <a:r>
              <a:rPr lang="en-US" sz="2800" dirty="0">
                <a:effectLst/>
                <a:latin typeface="Times New Roman" panose="02020603050405020304" pitchFamily="18" charset="0"/>
                <a:ea typeface="Times New Roman" panose="02020603050405020304" pitchFamily="18" charset="0"/>
              </a:rPr>
              <a:t> 1 </a:t>
            </a:r>
            <a:r>
              <a:rPr lang="en-US" sz="2800" dirty="0" err="1">
                <a:effectLst/>
                <a:latin typeface="Times New Roman" panose="02020603050405020304" pitchFamily="18" charset="0"/>
                <a:ea typeface="Times New Roman" panose="02020603050405020304" pitchFamily="18" charset="0"/>
              </a:rPr>
              <a:t>Điều</a:t>
            </a:r>
            <a:r>
              <a:rPr lang="en-US" sz="2800" dirty="0">
                <a:effectLst/>
                <a:latin typeface="Times New Roman" panose="02020603050405020304" pitchFamily="18" charset="0"/>
                <a:ea typeface="Times New Roman" panose="02020603050405020304" pitchFamily="18" charset="0"/>
              </a:rPr>
              <a:t> 21 </a:t>
            </a:r>
            <a:r>
              <a:rPr lang="en-US" sz="2800" err="1">
                <a:effectLst/>
                <a:latin typeface="Times New Roman" panose="02020603050405020304" pitchFamily="18" charset="0"/>
                <a:ea typeface="Times New Roman" panose="02020603050405020304" pitchFamily="18" charset="0"/>
              </a:rPr>
              <a:t>của</a:t>
            </a:r>
            <a:r>
              <a:rPr lang="en-US" sz="2800">
                <a:effectLst/>
                <a:latin typeface="Times New Roman" panose="02020603050405020304" pitchFamily="18" charset="0"/>
                <a:ea typeface="Times New Roman" panose="02020603050405020304" pitchFamily="18" charset="0"/>
              </a:rPr>
              <a:t> Luật BHVBQPPL. </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Soạn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hồ</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quyết</a:t>
            </a:r>
            <a:r>
              <a:rPr lang="en-US" sz="2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800906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3.2.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Lấy</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ý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kiến</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góp</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ý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dự</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thảo</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văn</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bản</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2,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44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2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600200"/>
            <a:ext cx="8229600" cy="4983162"/>
          </a:xfrm>
        </p:spPr>
        <p:txBody>
          <a:bodyPr>
            <a:noAutofit/>
          </a:bodyPr>
          <a:lstStyle/>
          <a:p>
            <a:pPr marL="0" indent="0" algn="just">
              <a:spcBef>
                <a:spcPts val="600"/>
              </a:spcBef>
              <a:spcAft>
                <a:spcPts val="600"/>
              </a:spcAft>
              <a:buNone/>
            </a:pPr>
            <a:r>
              <a:rPr lang="en-US" sz="260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Đăng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hồ</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dự</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thảo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nghị</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quyết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trên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cổng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thông</a:t>
            </a:r>
            <a:r>
              <a:rPr lang="en-US" sz="2600" dirty="0">
                <a:effectLst/>
                <a:latin typeface="Times New Roman" panose="02020603050405020304" pitchFamily="18" charset="0"/>
                <a:ea typeface="Times New Roman" panose="02020603050405020304" pitchFamily="18" charset="0"/>
              </a:rPr>
              <a:t> tin </a:t>
            </a:r>
            <a:r>
              <a:rPr lang="en-US" sz="2600" dirty="0" err="1">
                <a:effectLst/>
                <a:latin typeface="Times New Roman" panose="02020603050405020304" pitchFamily="18" charset="0"/>
                <a:ea typeface="Times New Roman" panose="02020603050405020304" pitchFamily="18" charset="0"/>
              </a:rPr>
              <a:t>điện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tử</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tỉnh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trong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gian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ít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nhất</a:t>
            </a:r>
            <a:r>
              <a:rPr lang="en-US" sz="2600" dirty="0">
                <a:effectLst/>
                <a:latin typeface="Times New Roman" panose="02020603050405020304" pitchFamily="18" charset="0"/>
                <a:ea typeface="Times New Roman" panose="02020603050405020304" pitchFamily="18" charset="0"/>
              </a:rPr>
              <a:t> </a:t>
            </a:r>
            <a:r>
              <a:rPr lang="en-US" sz="2600">
                <a:effectLst/>
                <a:latin typeface="Times New Roman" panose="02020603050405020304" pitchFamily="18" charset="0"/>
                <a:ea typeface="Times New Roman" panose="02020603050405020304" pitchFamily="18" charset="0"/>
              </a:rPr>
              <a:t>10 ngày;</a:t>
            </a:r>
            <a:endParaRPr lang="en-US" sz="26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600">
                <a:latin typeface="Times New Roman" panose="02020603050405020304" pitchFamily="18" charset="0"/>
                <a:ea typeface="Times New Roman" panose="02020603050405020304" pitchFamily="18" charset="0"/>
              </a:rPr>
              <a:t>- Tổ chức lấy ý kiến góp ý dự thảo đối tượng chịu sự tác động trực tiếp của dự thảo nghị quyết; các cơ quan, tổ chức, cá nhân khác có liên quan theo các hình thức quy định. </a:t>
            </a:r>
          </a:p>
          <a:p>
            <a:pPr marL="0" indent="0" algn="just">
              <a:spcBef>
                <a:spcPts val="600"/>
              </a:spcBef>
              <a:spcAft>
                <a:spcPts val="600"/>
              </a:spcAft>
              <a:buNone/>
            </a:pPr>
            <a:r>
              <a:rPr lang="en-US" sz="2600">
                <a:latin typeface="Times New Roman" panose="02020603050405020304" pitchFamily="18" charset="0"/>
                <a:ea typeface="Times New Roman" panose="02020603050405020304" pitchFamily="18" charset="0"/>
              </a:rPr>
              <a:t>Lưu ý: Phải đảm bảo thời gian lấy ý kiến các cơ quan </a:t>
            </a:r>
            <a:r>
              <a:rPr lang="vi-VN" sz="2600">
                <a:latin typeface="Times New Roman" panose="02020603050405020304" pitchFamily="18" charset="0"/>
                <a:ea typeface="Times New Roman" panose="02020603050405020304" pitchFamily="18" charset="0"/>
              </a:rPr>
              <a:t>trong thời hạn 10 ngày</a:t>
            </a:r>
            <a:r>
              <a:rPr lang="en-US" sz="2600">
                <a:latin typeface="Times New Roman" panose="02020603050405020304" pitchFamily="18" charset="0"/>
                <a:ea typeface="Times New Roman" panose="02020603050405020304" pitchFamily="18" charset="0"/>
              </a:rPr>
              <a:t> để các cơ quan có ý kiến; bắt buộc lấy ý kiến SNV, STC, STP, SKHCN</a:t>
            </a:r>
            <a:r>
              <a:rPr lang="vi-VN" sz="2600">
                <a:latin typeface="Times New Roman" panose="02020603050405020304" pitchFamily="18" charset="0"/>
                <a:ea typeface="Times New Roman" panose="02020603050405020304" pitchFamily="18" charset="0"/>
              </a:rPr>
              <a:t>. </a:t>
            </a:r>
            <a:endParaRPr lang="en-US" sz="2600">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60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Gửi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hồ</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dự</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thảo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và</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cử</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đại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diện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tham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gia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cuộc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họp</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biện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xã</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hội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Mặt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trận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Tổ</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quốc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Việt</a:t>
            </a:r>
            <a:r>
              <a:rPr lang="en-US" sz="2600" dirty="0">
                <a:effectLst/>
                <a:latin typeface="Times New Roman" panose="02020603050405020304" pitchFamily="18" charset="0"/>
                <a:ea typeface="Times New Roman" panose="02020603050405020304" pitchFamily="18" charset="0"/>
              </a:rPr>
              <a:t> Nam </a:t>
            </a:r>
            <a:r>
              <a:rPr lang="en-US" sz="2600" dirty="0" err="1">
                <a:effectLst/>
                <a:latin typeface="Times New Roman" panose="02020603050405020304" pitchFamily="18" charset="0"/>
                <a:ea typeface="Times New Roman" panose="02020603050405020304" pitchFamily="18" charset="0"/>
              </a:rPr>
              <a:t>cấp</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tỉnh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và</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các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tổ</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chức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chính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trị</a:t>
            </a:r>
            <a:r>
              <a:rPr lang="en-US" sz="2600" dirty="0">
                <a:effectLst/>
                <a:latin typeface="Times New Roman" panose="02020603050405020304" pitchFamily="18" charset="0"/>
                <a:ea typeface="Times New Roman" panose="02020603050405020304" pitchFamily="18" charset="0"/>
              </a:rPr>
              <a:t> - </a:t>
            </a:r>
            <a:r>
              <a:rPr lang="en-US" sz="2600" dirty="0" err="1">
                <a:effectLst/>
                <a:latin typeface="Times New Roman" panose="02020603050405020304" pitchFamily="18" charset="0"/>
                <a:ea typeface="Times New Roman" panose="02020603050405020304" pitchFamily="18" charset="0"/>
              </a:rPr>
              <a:t>xã</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hội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khi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được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đề</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nghị</a:t>
            </a:r>
            <a:r>
              <a:rPr lang="en-US" sz="2600" dirty="0">
                <a:effectLst/>
                <a:latin typeface="Times New Roman" panose="02020603050405020304" pitchFamily="18" charset="0"/>
                <a:ea typeface="Times New Roman" panose="02020603050405020304" pitchFamily="18" charset="0"/>
              </a:rPr>
              <a:t>;</a:t>
            </a:r>
          </a:p>
          <a:p>
            <a:pPr marL="0" indent="0">
              <a:buNone/>
            </a:pP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3.2.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Lấy</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ý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kiến</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góp</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ý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dự</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thảo</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văn</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bản</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2,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44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2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600200"/>
            <a:ext cx="8229600" cy="4867977"/>
          </a:xfrm>
        </p:spPr>
        <p:txBody>
          <a:bodyPr>
            <a:normAutofit lnSpcReduction="10000"/>
          </a:bodyPr>
          <a:lstStyle/>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a:t>
            </a:r>
            <a:r>
              <a:rPr lang="en-US" sz="2200" dirty="0">
                <a:solidFill>
                  <a:srgbClr val="FFFF00"/>
                </a:solidFill>
                <a:effectLst/>
                <a:latin typeface="Times New Roman" panose="02020603050405020304" pitchFamily="18" charset="0"/>
                <a:ea typeface="Times New Roman" panose="02020603050405020304" pitchFamily="18" charset="0"/>
              </a:rPr>
              <a:t> </a:t>
            </a:r>
            <a:r>
              <a:rPr lang="en-US" sz="2200" dirty="0">
                <a:effectLst/>
                <a:latin typeface="Times New Roman" panose="02020603050405020304" pitchFamily="18" charset="0"/>
                <a:ea typeface="Times New Roman" panose="02020603050405020304" pitchFamily="18" charset="0"/>
              </a:rPr>
              <a:t>Thành </a:t>
            </a:r>
            <a:r>
              <a:rPr lang="en-US" sz="2200" dirty="0" err="1">
                <a:effectLst/>
                <a:latin typeface="Times New Roman" panose="02020603050405020304" pitchFamily="18" charset="0"/>
                <a:ea typeface="Times New Roman" panose="02020603050405020304" pitchFamily="18" charset="0"/>
              </a:rPr>
              <a:t>phần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hồ</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gửi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lấy</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vi-VN" sz="2200" dirty="0">
                <a:effectLst/>
                <a:latin typeface="Times New Roman" panose="02020603050405020304" pitchFamily="18" charset="0"/>
                <a:ea typeface="Times New Roman" panose="02020603050405020304" pitchFamily="18" charset="0"/>
              </a:rPr>
              <a:t>phản biện xã hội</a:t>
            </a:r>
            <a:r>
              <a:rPr lang="vi-VN" sz="2200">
                <a:effectLst/>
                <a:latin typeface="Times New Roman" panose="02020603050405020304" pitchFamily="18" charset="0"/>
                <a:ea typeface="Times New Roman" panose="02020603050405020304" pitchFamily="18" charset="0"/>
              </a:rPr>
              <a:t>, gồm </a:t>
            </a:r>
            <a:r>
              <a:rPr lang="vi-VN" sz="2200" dirty="0">
                <a:effectLst/>
                <a:latin typeface="Times New Roman" panose="02020603050405020304" pitchFamily="18" charset="0"/>
                <a:ea typeface="Times New Roman" panose="02020603050405020304" pitchFamily="18" charset="0"/>
              </a:rPr>
              <a:t>các tài liệu</a:t>
            </a:r>
            <a:r>
              <a:rPr lang="en-US" sz="22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a:t>
            </a:r>
            <a:r>
              <a:rPr lang="vi-VN" sz="2200" dirty="0">
                <a:effectLst/>
                <a:latin typeface="Times New Roman" panose="02020603050405020304" pitchFamily="18" charset="0"/>
                <a:ea typeface="Times New Roman" panose="02020603050405020304" pitchFamily="18" charset="0"/>
              </a:rPr>
              <a:t> Tờ trình;</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a:t>
            </a:r>
            <a:r>
              <a:rPr lang="vi-VN" sz="2200" dirty="0">
                <a:effectLst/>
                <a:latin typeface="Times New Roman" panose="02020603050405020304" pitchFamily="18" charset="0"/>
                <a:ea typeface="Times New Roman" panose="02020603050405020304" pitchFamily="18" charset="0"/>
              </a:rPr>
              <a:t> Dự thảo nghị quyết;</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a:t>
            </a:r>
            <a:r>
              <a:rPr lang="vi-VN" sz="2200" dirty="0">
                <a:effectLst/>
                <a:latin typeface="Times New Roman" panose="02020603050405020304" pitchFamily="18" charset="0"/>
                <a:ea typeface="Times New Roman" panose="02020603050405020304" pitchFamily="18" charset="0"/>
              </a:rPr>
              <a:t> Báo cáo tổng kết </a:t>
            </a:r>
            <a:r>
              <a:rPr lang="vi-VN" sz="2200">
                <a:effectLst/>
                <a:latin typeface="Times New Roman" panose="02020603050405020304" pitchFamily="18" charset="0"/>
                <a:ea typeface="Times New Roman" panose="02020603050405020304" pitchFamily="18" charset="0"/>
              </a:rPr>
              <a:t>việc </a:t>
            </a:r>
            <a:r>
              <a:rPr lang="en-US" sz="2200">
                <a:effectLst/>
                <a:latin typeface="Times New Roman" panose="02020603050405020304" pitchFamily="18" charset="0"/>
                <a:ea typeface="Times New Roman" panose="02020603050405020304" pitchFamily="18" charset="0"/>
              </a:rPr>
              <a:t>THPL</a:t>
            </a:r>
            <a:r>
              <a:rPr lang="vi-VN" sz="2200">
                <a:effectLst/>
                <a:latin typeface="Times New Roman" panose="02020603050405020304" pitchFamily="18" charset="0"/>
                <a:ea typeface="Times New Roman" panose="02020603050405020304" pitchFamily="18" charset="0"/>
              </a:rPr>
              <a:t>; </a:t>
            </a:r>
            <a:r>
              <a:rPr lang="vi-VN" sz="2200" dirty="0">
                <a:effectLst/>
                <a:latin typeface="Times New Roman" panose="02020603050405020304" pitchFamily="18" charset="0"/>
                <a:ea typeface="Times New Roman" panose="02020603050405020304" pitchFamily="18" charset="0"/>
              </a:rPr>
              <a:t>đánh giá thực trạng quan hệ xã hội liên quan đến dự thảo </a:t>
            </a:r>
            <a:r>
              <a:rPr lang="vi-VN" sz="2200">
                <a:effectLst/>
                <a:latin typeface="Times New Roman" panose="02020603050405020304" pitchFamily="18" charset="0"/>
                <a:ea typeface="Times New Roman" panose="02020603050405020304" pitchFamily="18" charset="0"/>
              </a:rPr>
              <a:t>văn bản;</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a:t>
            </a:r>
            <a:r>
              <a:rPr lang="vi-VN" sz="2200" dirty="0">
                <a:effectLst/>
                <a:latin typeface="Times New Roman" panose="02020603050405020304" pitchFamily="18" charset="0"/>
                <a:ea typeface="Times New Roman" panose="02020603050405020304" pitchFamily="18" charset="0"/>
              </a:rPr>
              <a:t> Bản so sánh, thuyết minh nội dung dự thảo;</a:t>
            </a:r>
            <a:endParaRPr lang="en-US" sz="2200" dirty="0">
              <a:effectLst/>
              <a:latin typeface="Times New Roman" panose="02020603050405020304" pitchFamily="18" charset="0"/>
              <a:ea typeface="Times New Roman" panose="02020603050405020304" pitchFamily="18" charset="0"/>
            </a:endParaRPr>
          </a:p>
          <a:p>
            <a:pPr marL="0" indent="0" algn="just">
              <a:buNone/>
            </a:pPr>
            <a:r>
              <a:rPr lang="en-US" sz="2200" dirty="0">
                <a:effectLst/>
                <a:latin typeface="Times New Roman" panose="02020603050405020304" pitchFamily="18" charset="0"/>
                <a:ea typeface="Times New Roman" panose="02020603050405020304" pitchFamily="18" charset="0"/>
              </a:rPr>
              <a:t>+</a:t>
            </a:r>
            <a:r>
              <a:rPr lang="vi-VN" sz="2200" dirty="0">
                <a:effectLst/>
                <a:latin typeface="Times New Roman" panose="02020603050405020304" pitchFamily="18" charset="0"/>
                <a:ea typeface="Times New Roman" panose="02020603050405020304" pitchFamily="18" charset="0"/>
              </a:rPr>
              <a:t> Bản đánh </a:t>
            </a:r>
            <a:r>
              <a:rPr lang="vi-VN" sz="2200">
                <a:effectLst/>
                <a:latin typeface="Times New Roman" panose="02020603050405020304" pitchFamily="18" charset="0"/>
                <a:ea typeface="Times New Roman" panose="02020603050405020304" pitchFamily="18" charset="0"/>
              </a:rPr>
              <a:t>giá </a:t>
            </a:r>
            <a:r>
              <a:rPr lang="en-US" sz="2200">
                <a:effectLst/>
                <a:latin typeface="Times New Roman" panose="02020603050405020304" pitchFamily="18" charset="0"/>
                <a:ea typeface="Times New Roman" panose="02020603050405020304" pitchFamily="18" charset="0"/>
              </a:rPr>
              <a:t>TTHC</a:t>
            </a:r>
            <a:r>
              <a:rPr lang="vi-VN" sz="2200">
                <a:effectLst/>
                <a:latin typeface="Times New Roman" panose="02020603050405020304" pitchFamily="18" charset="0"/>
                <a:ea typeface="Times New Roman" panose="02020603050405020304" pitchFamily="18" charset="0"/>
              </a:rPr>
              <a:t>, </a:t>
            </a:r>
            <a:r>
              <a:rPr lang="vi-VN" sz="2200" dirty="0">
                <a:effectLst/>
                <a:latin typeface="Times New Roman" panose="02020603050405020304" pitchFamily="18" charset="0"/>
                <a:ea typeface="Times New Roman" panose="02020603050405020304" pitchFamily="18" charset="0"/>
              </a:rPr>
              <a:t>việc phân cấp, thực hiện nhiệm vụ, quyền hạn được phân cấp, việc ứng dụng, thúc đẩy phát triển khoa học, công nghệ</a:t>
            </a:r>
            <a:r>
              <a:rPr lang="vi-VN" sz="2200">
                <a:effectLst/>
                <a:latin typeface="Times New Roman" panose="02020603050405020304" pitchFamily="18" charset="0"/>
                <a:ea typeface="Times New Roman" panose="02020603050405020304" pitchFamily="18" charset="0"/>
              </a:rPr>
              <a:t>, (</a:t>
            </a:r>
            <a:r>
              <a:rPr lang="vi-VN" sz="2200" dirty="0">
                <a:effectLst/>
                <a:latin typeface="Times New Roman" panose="02020603050405020304" pitchFamily="18" charset="0"/>
                <a:ea typeface="Times New Roman" panose="02020603050405020304" pitchFamily="18" charset="0"/>
              </a:rPr>
              <a:t>nếu có);</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a:t>
            </a:r>
            <a:r>
              <a:rPr lang="vi-VN" sz="2200" dirty="0">
                <a:effectLst/>
                <a:latin typeface="Times New Roman" panose="02020603050405020304" pitchFamily="18" charset="0"/>
                <a:ea typeface="Times New Roman" panose="02020603050405020304" pitchFamily="18" charset="0"/>
              </a:rPr>
              <a:t> Báo cáo đánh giá tác động của chính sách.</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Tổng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hợp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nghiên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cứu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tiếp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giải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các</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góp</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phản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biện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xã</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hội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và</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hoàn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thiện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hồ</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văn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a:t>
            </a:r>
          </a:p>
          <a:p>
            <a:pPr marL="0" indent="0">
              <a:buNone/>
            </a:pPr>
            <a:endParaRPr dirty="0">
              <a:solidFill>
                <a:srgbClr val="FFFF00"/>
              </a:solidFill>
            </a:endParaRPr>
          </a:p>
        </p:txBody>
      </p:sp>
    </p:spTree>
    <p:extLst>
      <p:ext uri="{BB962C8B-B14F-4D97-AF65-F5344CB8AC3E}">
        <p14:creationId xmlns:p14="http://schemas.microsoft.com/office/powerpoint/2010/main" val="3480101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3.3. </a:t>
            </a:r>
            <a:r>
              <a:rPr lang="vi-VN" sz="3200" i="1" dirty="0">
                <a:solidFill>
                  <a:schemeClr val="accent2">
                    <a:lumMod val="50000"/>
                  </a:schemeClr>
                </a:solidFill>
                <a:effectLst/>
                <a:latin typeface="Times New Roman" panose="02020603050405020304" pitchFamily="18" charset="0"/>
                <a:ea typeface="Times New Roman" panose="02020603050405020304" pitchFamily="18" charset="0"/>
              </a:rPr>
              <a:t>Truyền thông chính sách, dự thảo văn bản quy phạm pháp luật</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3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2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2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59293"/>
            <a:ext cx="8229600" cy="4908884"/>
          </a:xfrm>
        </p:spPr>
        <p:txBody>
          <a:bodyPr>
            <a:normAutofit fontScale="92500" lnSpcReduction="20000"/>
          </a:bodyPr>
          <a:lstStyle/>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50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 từ thời điểm lấy ý kiến </a:t>
            </a:r>
            <a:r>
              <a:rPr lang="en-US" sz="2500" dirty="0" err="1">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 ý</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 dự thảo đến khi cơ quan nhà nước, người có thẩm quyền thông qua hoặc ban hành.</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500" b="1" dirty="0">
                <a:effectLst/>
                <a:latin typeface="Times New Roman" panose="02020603050405020304" pitchFamily="18" charset="0"/>
                <a:ea typeface="Times New Roman" panose="02020603050405020304" pitchFamily="18" charset="0"/>
                <a:cs typeface="Times New Roman" panose="02020603050405020304" pitchFamily="18" charset="0"/>
              </a:rPr>
              <a:t>Nội dung </a:t>
            </a:r>
            <a:r>
              <a:rPr lang="vi-VN" sz="2500" b="1">
                <a:effectLst/>
                <a:latin typeface="Times New Roman" panose="02020603050405020304" pitchFamily="18" charset="0"/>
                <a:ea typeface="Times New Roman" panose="02020603050405020304" pitchFamily="18" charset="0"/>
                <a:cs typeface="Times New Roman" panose="02020603050405020304" pitchFamily="18" charset="0"/>
              </a:rPr>
              <a:t>truyền thông</a:t>
            </a:r>
            <a:r>
              <a:rPr lang="vi-VN" sz="25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Sự cần thiết ban hành chính sách, văn bản quy phạm pháp luật;</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Nội dung cơ bản bao gồm: nội dung mới, sửa đổi, bổ sung của chính sách, dự thảo văn </a:t>
            </a:r>
            <a:r>
              <a:rPr lang="vi-VN" sz="2500">
                <a:effectLst/>
                <a:latin typeface="Times New Roman" panose="02020603050405020304" pitchFamily="18" charset="0"/>
                <a:ea typeface="Times New Roman" panose="02020603050405020304" pitchFamily="18" charset="0"/>
                <a:cs typeface="Times New Roman" panose="02020603050405020304" pitchFamily="18" charset="0"/>
              </a:rPr>
              <a:t>bản </a:t>
            </a:r>
            <a:r>
              <a:rPr lang="en-US" sz="2500" smtClean="0">
                <a:effectLst/>
                <a:latin typeface="Times New Roman" panose="02020603050405020304" pitchFamily="18" charset="0"/>
                <a:ea typeface="Times New Roman" panose="02020603050405020304" pitchFamily="18" charset="0"/>
                <a:cs typeface="Times New Roman" panose="02020603050405020304" pitchFamily="18" charset="0"/>
              </a:rPr>
              <a:t>QPPL</a:t>
            </a:r>
            <a:r>
              <a:rPr lang="vi-VN" sz="250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Nội dung khác (nếu có).</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Đăng tải trên cổng hoặc </a:t>
            </a:r>
            <a:r>
              <a:rPr lang="vi-VN" sz="2500">
                <a:effectLst/>
                <a:latin typeface="Times New Roman" panose="02020603050405020304" pitchFamily="18" charset="0"/>
                <a:ea typeface="Times New Roman" panose="02020603050405020304" pitchFamily="18" charset="0"/>
                <a:cs typeface="Times New Roman" panose="02020603050405020304" pitchFamily="18" charset="0"/>
              </a:rPr>
              <a:t>trang </a:t>
            </a:r>
            <a:r>
              <a:rPr lang="en-US" sz="2500" smtClean="0">
                <a:effectLst/>
                <a:latin typeface="Times New Roman" panose="02020603050405020304" pitchFamily="18" charset="0"/>
                <a:ea typeface="Times New Roman" panose="02020603050405020304" pitchFamily="18" charset="0"/>
                <a:cs typeface="Times New Roman" panose="02020603050405020304" pitchFamily="18" charset="0"/>
              </a:rPr>
              <a:t>TTĐT </a:t>
            </a:r>
            <a:r>
              <a:rPr lang="vi-VN" sz="2500" smtClean="0">
                <a:effectLst/>
                <a:latin typeface="Times New Roman" panose="02020603050405020304" pitchFamily="18" charset="0"/>
                <a:ea typeface="Times New Roman" panose="02020603050405020304" pitchFamily="18" charset="0"/>
                <a:cs typeface="Times New Roman" panose="02020603050405020304" pitchFamily="18" charset="0"/>
              </a:rPr>
              <a:t>của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cơ quan mình</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5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Tổ chức truyền thông bằng hình thức phù hợp.</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dirty="0">
              <a:solidFill>
                <a:srgbClr val="FFFF00"/>
              </a:solidFill>
            </a:endParaRPr>
          </a:p>
        </p:txBody>
      </p:sp>
    </p:spTree>
    <p:extLst>
      <p:ext uri="{BB962C8B-B14F-4D97-AF65-F5344CB8AC3E}">
        <p14:creationId xmlns:p14="http://schemas.microsoft.com/office/powerpoint/2010/main" val="862966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3.4. </a:t>
            </a:r>
            <a:r>
              <a:rPr lang="vi-VN" sz="3600" i="1" dirty="0">
                <a:solidFill>
                  <a:schemeClr val="accent2">
                    <a:lumMod val="50000"/>
                  </a:schemeClr>
                </a:solidFill>
                <a:effectLst/>
                <a:latin typeface="Times New Roman" panose="02020603050405020304" pitchFamily="18" charset="0"/>
                <a:ea typeface="Times New Roman" panose="02020603050405020304" pitchFamily="18" charset="0"/>
              </a:rPr>
              <a:t>Thẩm định dự thảo nghị quyết</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45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59293"/>
            <a:ext cx="8229600" cy="4908884"/>
          </a:xfrm>
        </p:spPr>
        <p:txBody>
          <a:bodyPr>
            <a:normAutofit lnSpcReduction="10000"/>
          </a:bodyPr>
          <a:lstStyle/>
          <a:p>
            <a:pPr marL="0" indent="0" algn="just">
              <a:spcBef>
                <a:spcPts val="600"/>
              </a:spcBef>
              <a:spcAft>
                <a:spcPts val="600"/>
              </a:spcAft>
              <a:buNone/>
            </a:pPr>
            <a:r>
              <a:rPr lang="en-US" sz="2500" b="1">
                <a:effectLst/>
                <a:latin typeface="Times New Roman" panose="02020603050405020304" pitchFamily="18" charset="0"/>
                <a:ea typeface="Times New Roman" panose="02020603050405020304" pitchFamily="18" charset="0"/>
              </a:rPr>
              <a:t>Cơ </a:t>
            </a:r>
            <a:r>
              <a:rPr lang="en-US" sz="2500" b="1" dirty="0" err="1">
                <a:effectLst/>
                <a:latin typeface="Times New Roman" panose="02020603050405020304" pitchFamily="18" charset="0"/>
                <a:ea typeface="Times New Roman" panose="02020603050405020304" pitchFamily="18" charset="0"/>
              </a:rPr>
              <a:t>quan</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có</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trách</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nhiệm</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thẩm</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Sở</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Tư</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pháp</a:t>
            </a:r>
            <a:endParaRPr lang="en-US" sz="25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500" b="1">
                <a:effectLst/>
                <a:latin typeface="Times New Roman" panose="02020603050405020304" pitchFamily="18" charset="0"/>
                <a:ea typeface="Times New Roman" panose="02020603050405020304" pitchFamily="18" charset="0"/>
              </a:rPr>
              <a:t>Cách </a:t>
            </a:r>
            <a:r>
              <a:rPr lang="en-US" sz="2500" b="1" dirty="0" err="1">
                <a:effectLst/>
                <a:latin typeface="Times New Roman" panose="02020603050405020304" pitchFamily="18" charset="0"/>
                <a:ea typeface="Times New Roman" panose="02020603050405020304" pitchFamily="18" charset="0"/>
              </a:rPr>
              <a:t>thức</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thực</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hiện</a:t>
            </a:r>
            <a:r>
              <a:rPr lang="en-US" sz="2500" b="1"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Sở</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Tư</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pháp</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tự</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thẩm</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hoặc</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tổ</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chức</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hội</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đồng</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thẩm</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hoặc</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cuộc</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họp</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thẩm</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hoặc</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lấy</a:t>
            </a:r>
            <a:r>
              <a:rPr lang="en-US" sz="2500" dirty="0">
                <a:effectLst/>
                <a:latin typeface="Times New Roman" panose="02020603050405020304" pitchFamily="18" charset="0"/>
                <a:ea typeface="Times New Roman" panose="02020603050405020304" pitchFamily="18" charset="0"/>
              </a:rPr>
              <a:t> ý </a:t>
            </a:r>
            <a:r>
              <a:rPr lang="en-US" sz="2500" dirty="0" err="1">
                <a:effectLst/>
                <a:latin typeface="Times New Roman" panose="02020603050405020304" pitchFamily="18" charset="0"/>
                <a:ea typeface="Times New Roman" panose="02020603050405020304" pitchFamily="18" charset="0"/>
              </a:rPr>
              <a:t>kiến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thẩm</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bằng</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văn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bản</a:t>
            </a:r>
            <a:r>
              <a:rPr lang="en-US" sz="25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500" b="1">
                <a:effectLst/>
                <a:latin typeface="Times New Roman" panose="02020603050405020304" pitchFamily="18" charset="0"/>
                <a:ea typeface="Times New Roman" panose="02020603050405020304" pitchFamily="18" charset="0"/>
              </a:rPr>
              <a:t>Hồ </a:t>
            </a:r>
            <a:r>
              <a:rPr lang="en-US" sz="2500" b="1" dirty="0" err="1">
                <a:effectLst/>
                <a:latin typeface="Times New Roman" panose="02020603050405020304" pitchFamily="18" charset="0"/>
                <a:ea typeface="Times New Roman" panose="02020603050405020304" pitchFamily="18" charset="0"/>
              </a:rPr>
              <a:t>sơ</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gửi</a:t>
            </a:r>
            <a:r>
              <a:rPr lang="en-US" sz="2500" b="1" dirty="0">
                <a:effectLst/>
                <a:latin typeface="Times New Roman" panose="02020603050405020304" pitchFamily="18" charset="0"/>
                <a:ea typeface="Times New Roman" panose="02020603050405020304" pitchFamily="18" charset="0"/>
              </a:rPr>
              <a:t> </a:t>
            </a:r>
            <a:r>
              <a:rPr lang="en-US" sz="2500" b="1" err="1">
                <a:effectLst/>
                <a:latin typeface="Times New Roman" panose="02020603050405020304" pitchFamily="18" charset="0"/>
                <a:ea typeface="Times New Roman" panose="02020603050405020304" pitchFamily="18" charset="0"/>
              </a:rPr>
              <a:t>thẩm</a:t>
            </a:r>
            <a:r>
              <a:rPr lang="en-US" sz="2500" b="1">
                <a:effectLst/>
                <a:latin typeface="Times New Roman" panose="02020603050405020304" pitchFamily="18" charset="0"/>
                <a:ea typeface="Times New Roman" panose="02020603050405020304" pitchFamily="18" charset="0"/>
              </a:rPr>
              <a:t> định</a:t>
            </a:r>
            <a:r>
              <a:rPr lang="en-US" sz="2500">
                <a:effectLst/>
                <a:latin typeface="Times New Roman" panose="02020603050405020304" pitchFamily="18" charset="0"/>
                <a:ea typeface="Times New Roman" panose="02020603050405020304" pitchFamily="18" charset="0"/>
              </a:rPr>
              <a:t>: </a:t>
            </a:r>
            <a:r>
              <a:rPr lang="en-US" sz="2500" dirty="0">
                <a:effectLst/>
                <a:latin typeface="Times New Roman" panose="02020603050405020304" pitchFamily="18" charset="0"/>
                <a:ea typeface="Times New Roman" panose="02020603050405020304" pitchFamily="18" charset="0"/>
              </a:rPr>
              <a:t>Văn </a:t>
            </a:r>
            <a:r>
              <a:rPr lang="en-US" sz="2500" dirty="0" err="1">
                <a:effectLst/>
                <a:latin typeface="Times New Roman" panose="02020603050405020304" pitchFamily="18" charset="0"/>
                <a:ea typeface="Times New Roman" panose="02020603050405020304" pitchFamily="18" charset="0"/>
              </a:rPr>
              <a:t>bản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đề</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nghị</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thẩm</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Các</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tài</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liệu</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như</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gửi</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góp</a:t>
            </a:r>
            <a:r>
              <a:rPr lang="en-US" sz="2500" dirty="0">
                <a:effectLst/>
                <a:latin typeface="Times New Roman" panose="02020603050405020304" pitchFamily="18" charset="0"/>
                <a:ea typeface="Times New Roman" panose="02020603050405020304" pitchFamily="18" charset="0"/>
              </a:rPr>
              <a:t> ý; </a:t>
            </a:r>
            <a:r>
              <a:rPr lang="en-US" sz="2500" dirty="0" err="1">
                <a:effectLst/>
                <a:latin typeface="Times New Roman" panose="02020603050405020304" pitchFamily="18" charset="0"/>
                <a:ea typeface="Times New Roman" panose="02020603050405020304" pitchFamily="18" charset="0"/>
              </a:rPr>
              <a:t>Bản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tổng</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hợp</a:t>
            </a:r>
            <a:r>
              <a:rPr lang="en-US" sz="2500" dirty="0">
                <a:effectLst/>
                <a:latin typeface="Times New Roman" panose="02020603050405020304" pitchFamily="18" charset="0"/>
                <a:ea typeface="Times New Roman" panose="02020603050405020304" pitchFamily="18" charset="0"/>
              </a:rPr>
              <a:t> ý </a:t>
            </a:r>
            <a:r>
              <a:rPr lang="en-US" sz="2500" dirty="0" err="1">
                <a:effectLst/>
                <a:latin typeface="Times New Roman" panose="02020603050405020304" pitchFamily="18" charset="0"/>
                <a:ea typeface="Times New Roman" panose="02020603050405020304" pitchFamily="18" charset="0"/>
              </a:rPr>
              <a:t>kiến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tiếp</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thu</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giải</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trình</a:t>
            </a:r>
            <a:r>
              <a:rPr lang="en-US" sz="2500" dirty="0">
                <a:effectLst/>
                <a:latin typeface="Times New Roman" panose="02020603050405020304" pitchFamily="18" charset="0"/>
                <a:ea typeface="Times New Roman" panose="02020603050405020304" pitchFamily="18" charset="0"/>
              </a:rPr>
              <a:t> ý </a:t>
            </a:r>
            <a:r>
              <a:rPr lang="en-US" sz="2500" dirty="0" err="1">
                <a:effectLst/>
                <a:latin typeface="Times New Roman" panose="02020603050405020304" pitchFamily="18" charset="0"/>
                <a:ea typeface="Times New Roman" panose="02020603050405020304" pitchFamily="18" charset="0"/>
              </a:rPr>
              <a:t>kiến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góp</a:t>
            </a:r>
            <a:r>
              <a:rPr lang="en-US" sz="2500" dirty="0">
                <a:effectLst/>
                <a:latin typeface="Times New Roman" panose="02020603050405020304" pitchFamily="18" charset="0"/>
                <a:ea typeface="Times New Roman" panose="02020603050405020304" pitchFamily="18" charset="0"/>
              </a:rPr>
              <a:t> ý.</a:t>
            </a:r>
          </a:p>
          <a:p>
            <a:pPr marL="0" indent="0" algn="just">
              <a:spcBef>
                <a:spcPts val="600"/>
              </a:spcBef>
              <a:spcAft>
                <a:spcPts val="600"/>
              </a:spcAft>
              <a:buNone/>
            </a:pPr>
            <a:r>
              <a:rPr lang="en-US" sz="2500" b="1">
                <a:effectLst/>
                <a:latin typeface="Times New Roman" panose="02020603050405020304" pitchFamily="18" charset="0"/>
                <a:ea typeface="Times New Roman" panose="02020603050405020304" pitchFamily="18" charset="0"/>
              </a:rPr>
              <a:t>Thời </a:t>
            </a:r>
            <a:r>
              <a:rPr lang="en-US" sz="2500" b="1" dirty="0" err="1">
                <a:effectLst/>
                <a:latin typeface="Times New Roman" panose="02020603050405020304" pitchFamily="18" charset="0"/>
                <a:ea typeface="Times New Roman" panose="02020603050405020304" pitchFamily="18" charset="0"/>
              </a:rPr>
              <a:t>hạn</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thẩm</a:t>
            </a:r>
            <a:r>
              <a:rPr lang="en-US" sz="2500" b="1" dirty="0">
                <a:effectLst/>
                <a:latin typeface="Times New Roman" panose="02020603050405020304" pitchFamily="18" charset="0"/>
                <a:ea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trong</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thời</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hạn</a:t>
            </a:r>
            <a:r>
              <a:rPr lang="en-US" sz="2500" dirty="0">
                <a:effectLst/>
                <a:latin typeface="Times New Roman" panose="02020603050405020304" pitchFamily="18" charset="0"/>
                <a:ea typeface="Times New Roman" panose="02020603050405020304" pitchFamily="18" charset="0"/>
              </a:rPr>
              <a:t> 15 </a:t>
            </a:r>
            <a:r>
              <a:rPr lang="en-US" sz="2500" dirty="0" err="1">
                <a:effectLst/>
                <a:latin typeface="Times New Roman" panose="02020603050405020304" pitchFamily="18" charset="0"/>
                <a:ea typeface="Times New Roman" panose="02020603050405020304" pitchFamily="18" charset="0"/>
              </a:rPr>
              <a:t>ngày</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kể</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từ</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ngày</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nhận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đủ</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hồ</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sơ</a:t>
            </a:r>
            <a:r>
              <a:rPr lang="en-US" sz="25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500" b="1">
                <a:effectLst/>
                <a:latin typeface="Times New Roman" panose="02020603050405020304" pitchFamily="18" charset="0"/>
                <a:ea typeface="Times New Roman" panose="02020603050405020304" pitchFamily="18" charset="0"/>
              </a:rPr>
              <a:t>Thẩm định lại dự thảo</a:t>
            </a:r>
            <a:r>
              <a:rPr lang="en-US" sz="2500">
                <a:effectLst/>
                <a:latin typeface="Times New Roman" panose="02020603050405020304" pitchFamily="18" charset="0"/>
                <a:ea typeface="Times New Roman" panose="02020603050405020304" pitchFamily="18" charset="0"/>
              </a:rPr>
              <a:t>: nếu </a:t>
            </a:r>
            <a:r>
              <a:rPr lang="en-US" sz="2500" dirty="0" err="1">
                <a:effectLst/>
                <a:latin typeface="Times New Roman" panose="02020603050405020304" pitchFamily="18" charset="0"/>
                <a:ea typeface="Times New Roman" panose="02020603050405020304" pitchFamily="18" charset="0"/>
              </a:rPr>
              <a:t>dự</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thảo</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văn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bản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chưa</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đủ</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điều</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kiện</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trình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Sở</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Tư</a:t>
            </a:r>
            <a:r>
              <a:rPr lang="en-US" sz="2500" dirty="0">
                <a:effectLst/>
                <a:latin typeface="Times New Roman" panose="02020603050405020304" pitchFamily="18" charset="0"/>
                <a:ea typeface="Times New Roman" panose="02020603050405020304" pitchFamily="18" charset="0"/>
              </a:rPr>
              <a:t> </a:t>
            </a:r>
            <a:r>
              <a:rPr lang="en-US" sz="2500" err="1">
                <a:effectLst/>
                <a:latin typeface="Times New Roman" panose="02020603050405020304" pitchFamily="18" charset="0"/>
                <a:ea typeface="Times New Roman" panose="02020603050405020304" pitchFamily="18" charset="0"/>
              </a:rPr>
              <a:t>pháp</a:t>
            </a:r>
            <a:r>
              <a:rPr lang="en-US" sz="2500">
                <a:effectLst/>
                <a:latin typeface="Times New Roman" panose="02020603050405020304" pitchFamily="18" charset="0"/>
                <a:ea typeface="Times New Roman" panose="02020603050405020304" pitchFamily="18" charset="0"/>
              </a:rPr>
              <a:t> tiến </a:t>
            </a:r>
            <a:r>
              <a:rPr lang="en-US" sz="2500" dirty="0" err="1">
                <a:effectLst/>
                <a:latin typeface="Times New Roman" panose="02020603050405020304" pitchFamily="18" charset="0"/>
                <a:ea typeface="Times New Roman" panose="02020603050405020304" pitchFamily="18" charset="0"/>
              </a:rPr>
              <a:t>hành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thẩm</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định</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lại</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dự</a:t>
            </a:r>
            <a:r>
              <a:rPr lang="en-US" sz="2500" dirty="0">
                <a:effectLst/>
                <a:latin typeface="Times New Roman" panose="02020603050405020304" pitchFamily="18" charset="0"/>
                <a:ea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rPr>
              <a:t>thảo</a:t>
            </a:r>
            <a:endParaRPr lang="en-US" sz="2500" dirty="0">
              <a:effectLst/>
              <a:latin typeface="Times New Roman" panose="02020603050405020304" pitchFamily="18" charset="0"/>
              <a:ea typeface="Times New Roman" panose="02020603050405020304" pitchFamily="18" charset="0"/>
            </a:endParaRPr>
          </a:p>
          <a:p>
            <a:pPr marL="0" indent="0">
              <a:buNone/>
            </a:pPr>
            <a:endParaRPr dirty="0">
              <a:solidFill>
                <a:srgbClr val="FFFF00"/>
              </a:solidFill>
            </a:endParaRPr>
          </a:p>
        </p:txBody>
      </p:sp>
    </p:spTree>
    <p:extLst>
      <p:ext uri="{BB962C8B-B14F-4D97-AF65-F5344CB8AC3E}">
        <p14:creationId xmlns:p14="http://schemas.microsoft.com/office/powerpoint/2010/main" val="3486381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3.5.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Trình</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hồ</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sơ</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dự</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thảo</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quyết</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đến</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UBND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tỉnh</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46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59293"/>
            <a:ext cx="8229600" cy="4908884"/>
          </a:xfrm>
        </p:spPr>
        <p:txBody>
          <a:bodyPr>
            <a:normAutofit/>
          </a:bodyPr>
          <a:lstStyle/>
          <a:p>
            <a:pPr marL="0" indent="0" algn="just">
              <a:spcBef>
                <a:spcPts val="600"/>
              </a:spcBef>
              <a:spcAft>
                <a:spcPts val="600"/>
              </a:spcAft>
              <a:buNone/>
            </a:pPr>
            <a:r>
              <a:rPr lang="en-US" sz="2800">
                <a:effectLst/>
                <a:latin typeface="Times New Roman" panose="02020603050405020304" pitchFamily="18" charset="0"/>
                <a:ea typeface="Times New Roman" panose="02020603050405020304" pitchFamily="18" charset="0"/>
              </a:rPr>
              <a:t>Cơ quan </a:t>
            </a:r>
            <a:r>
              <a:rPr lang="en-US" sz="2800" dirty="0" err="1">
                <a:effectLst/>
                <a:latin typeface="Times New Roman" panose="02020603050405020304" pitchFamily="18" charset="0"/>
                <a:ea typeface="Times New Roman" panose="02020603050405020304" pitchFamily="18" charset="0"/>
              </a:rPr>
              <a:t>chủ</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soạn</a:t>
            </a:r>
            <a:r>
              <a:rPr lang="en-US" sz="2800">
                <a:effectLst/>
                <a:latin typeface="Times New Roman" panose="02020603050405020304" pitchFamily="18" charset="0"/>
                <a:ea typeface="Times New Roman" panose="02020603050405020304" pitchFamily="18" charset="0"/>
              </a:rPr>
              <a:t> thảo: </a:t>
            </a:r>
            <a:r>
              <a:rPr lang="vi-VN" sz="2800">
                <a:latin typeface="Times New Roman" panose="02020603050405020304" pitchFamily="18" charset="0"/>
                <a:ea typeface="Times New Roman" panose="02020603050405020304" pitchFamily="18" charset="0"/>
              </a:rPr>
              <a:t>Nghiên cứu tiếp thu, giải trình ý kiến thẩm định để chỉnh lý, hoàn thiện hồ sơ dự thảo văn bản</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a:effectLst/>
                <a:latin typeface="Times New Roman" panose="02020603050405020304" pitchFamily="18" charset="0"/>
                <a:ea typeface="Times New Roman" panose="02020603050405020304" pitchFamily="18" charset="0"/>
              </a:rPr>
              <a:t>Thành </a:t>
            </a:r>
            <a:r>
              <a:rPr lang="en-US" sz="2800" dirty="0" err="1">
                <a:effectLst/>
                <a:latin typeface="Times New Roman" panose="02020603050405020304" pitchFamily="18" charset="0"/>
                <a:ea typeface="Times New Roman" panose="02020603050405020304" pitchFamily="18" charset="0"/>
              </a:rPr>
              <a:t>phần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hồ</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rPr>
              <a:t> UBND </a:t>
            </a:r>
            <a:r>
              <a:rPr lang="en-US" sz="2800" dirty="0" err="1">
                <a:effectLst/>
                <a:latin typeface="Times New Roman" panose="02020603050405020304" pitchFamily="18" charset="0"/>
                <a:ea typeface="Times New Roman" panose="02020603050405020304" pitchFamily="18" charset="0"/>
              </a:rPr>
              <a:t>tỉnh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Tài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liệu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khoản</a:t>
            </a:r>
            <a:r>
              <a:rPr lang="en-US" sz="2800" dirty="0">
                <a:effectLst/>
                <a:latin typeface="Times New Roman" panose="02020603050405020304" pitchFamily="18" charset="0"/>
                <a:ea typeface="Times New Roman" panose="02020603050405020304" pitchFamily="18" charset="0"/>
              </a:rPr>
              <a:t> 2 </a:t>
            </a:r>
            <a:r>
              <a:rPr lang="en-US" sz="2800" dirty="0" err="1">
                <a:effectLst/>
                <a:latin typeface="Times New Roman" panose="02020603050405020304" pitchFamily="18" charset="0"/>
                <a:ea typeface="Times New Roman" panose="02020603050405020304" pitchFamily="18" charset="0"/>
              </a:rPr>
              <a:t>Điều</a:t>
            </a:r>
            <a:r>
              <a:rPr lang="en-US" sz="2800" dirty="0">
                <a:effectLst/>
                <a:latin typeface="Times New Roman" panose="02020603050405020304" pitchFamily="18" charset="0"/>
                <a:ea typeface="Times New Roman" panose="02020603050405020304" pitchFamily="18" charset="0"/>
              </a:rPr>
              <a:t> 45 </a:t>
            </a:r>
            <a:r>
              <a:rPr lang="en-US" sz="2800" dirty="0" err="1">
                <a:effectLst/>
                <a:latin typeface="Times New Roman" panose="02020603050405020304" pitchFamily="18" charset="0"/>
                <a:ea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thành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như</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tài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liệu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gửi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Báo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báo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giải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smtClean="0">
                <a:effectLst/>
                <a:latin typeface="Times New Roman" panose="02020603050405020304" pitchFamily="18" charset="0"/>
                <a:ea typeface="Times New Roman" panose="02020603050405020304" pitchFamily="18" charset="0"/>
              </a:rPr>
              <a:t>UBND tỉnh xem </a:t>
            </a:r>
            <a:r>
              <a:rPr lang="en-US" sz="2800" dirty="0" err="1">
                <a:effectLst/>
                <a:latin typeface="Times New Roman" panose="02020603050405020304" pitchFamily="18" charset="0"/>
                <a:ea typeface="Times New Roman" panose="02020603050405020304" pitchFamily="18" charset="0"/>
              </a:rPr>
              <a:t>xét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quyết</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đến</a:t>
            </a:r>
            <a:r>
              <a:rPr lang="en-US" sz="2800">
                <a:effectLst/>
                <a:latin typeface="Times New Roman" panose="02020603050405020304" pitchFamily="18" charset="0"/>
                <a:ea typeface="Times New Roman" panose="02020603050405020304" pitchFamily="18" charset="0"/>
              </a:rPr>
              <a:t> </a:t>
            </a:r>
            <a:r>
              <a:rPr lang="en-US" sz="2800" smtClean="0">
                <a:effectLst/>
                <a:latin typeface="Times New Roman" panose="02020603050405020304" pitchFamily="18" charset="0"/>
                <a:ea typeface="Times New Roman" panose="02020603050405020304" pitchFamily="18" charset="0"/>
              </a:rPr>
              <a:t>HĐND tỉnh</a:t>
            </a:r>
            <a:endParaRPr lang="en-US" sz="2800" dirty="0">
              <a:effectLst/>
              <a:latin typeface="Times New Roman" panose="02020603050405020304" pitchFamily="18" charset="0"/>
              <a:ea typeface="Times New Roman" panose="02020603050405020304" pitchFamily="18" charset="0"/>
            </a:endParaRPr>
          </a:p>
          <a:p>
            <a:pPr marL="0" indent="0">
              <a:buNone/>
            </a:pPr>
            <a:endParaRPr sz="2400" dirty="0">
              <a:solidFill>
                <a:srgbClr val="FFFF00"/>
              </a:solidFill>
            </a:endParaRPr>
          </a:p>
        </p:txBody>
      </p:sp>
    </p:spTree>
    <p:extLst>
      <p:ext uri="{BB962C8B-B14F-4D97-AF65-F5344CB8AC3E}">
        <p14:creationId xmlns:p14="http://schemas.microsoft.com/office/powerpoint/2010/main" val="4205131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3.6. </a:t>
            </a:r>
            <a:r>
              <a:rPr lang="vi-VN" sz="3600" i="1" dirty="0">
                <a:solidFill>
                  <a:schemeClr val="accent2">
                    <a:lumMod val="50000"/>
                  </a:schemeClr>
                </a:solidFill>
                <a:effectLst/>
                <a:latin typeface="Times New Roman" panose="02020603050405020304" pitchFamily="18" charset="0"/>
                <a:ea typeface="Times New Roman" panose="02020603050405020304" pitchFamily="18" charset="0"/>
              </a:rPr>
              <a:t>Thẩm tra dự thảo nghị quyết</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47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59293"/>
            <a:ext cx="8229600" cy="4908884"/>
          </a:xfrm>
        </p:spPr>
        <p:txBody>
          <a:bodyPr>
            <a:normAutofit/>
          </a:bodyPr>
          <a:lstStyle/>
          <a:p>
            <a:pPr marL="0" indent="0" algn="just">
              <a:spcBef>
                <a:spcPts val="600"/>
              </a:spcBef>
              <a:spcAft>
                <a:spcPts val="600"/>
              </a:spcAft>
              <a:buNone/>
            </a:pPr>
            <a:r>
              <a:rPr lang="en-US" b="1">
                <a:effectLst/>
                <a:latin typeface="Times New Roman" panose="02020603050405020304" pitchFamily="18" charset="0"/>
                <a:ea typeface="Times New Roman" panose="02020603050405020304" pitchFamily="18" charset="0"/>
              </a:rPr>
              <a:t>Cơ </a:t>
            </a:r>
            <a:r>
              <a:rPr lang="en-US" b="1" dirty="0" err="1">
                <a:effectLst/>
                <a:latin typeface="Times New Roman" panose="02020603050405020304" pitchFamily="18" charset="0"/>
                <a:ea typeface="Times New Roman" panose="02020603050405020304" pitchFamily="18" charset="0"/>
              </a:rPr>
              <a:t>quan</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có</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trách</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nhiệm</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thẩm</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tra</a:t>
            </a:r>
            <a:r>
              <a:rPr lang="en-US" dirty="0">
                <a:effectLst/>
                <a:latin typeface="Times New Roman" panose="02020603050405020304" pitchFamily="18" charset="0"/>
                <a:ea typeface="Times New Roman" panose="02020603050405020304" pitchFamily="18" charset="0"/>
              </a:rPr>
              <a:t>:</a:t>
            </a:r>
            <a:r>
              <a:rPr lang="en-US" b="1" dirty="0">
                <a:effectLst/>
                <a:latin typeface="Times New Roman" panose="02020603050405020304" pitchFamily="18" charset="0"/>
                <a:ea typeface="Times New Roman" panose="02020603050405020304" pitchFamily="18" charset="0"/>
              </a:rPr>
              <a:t> </a:t>
            </a:r>
            <a:r>
              <a:rPr lang="vi-VN" dirty="0">
                <a:effectLst/>
                <a:latin typeface="Times New Roman" panose="02020603050405020304" pitchFamily="18" charset="0"/>
                <a:ea typeface="Times New Roman" panose="02020603050405020304" pitchFamily="18" charset="0"/>
              </a:rPr>
              <a:t>Các Ban </a:t>
            </a:r>
            <a:r>
              <a:rPr lang="vi-VN">
                <a:effectLst/>
                <a:latin typeface="Times New Roman" panose="02020603050405020304" pitchFamily="18" charset="0"/>
                <a:ea typeface="Times New Roman" panose="02020603050405020304" pitchFamily="18" charset="0"/>
              </a:rPr>
              <a:t>của </a:t>
            </a:r>
            <a:r>
              <a:rPr lang="en-US" smtClean="0">
                <a:effectLst/>
                <a:latin typeface="Times New Roman" panose="02020603050405020304" pitchFamily="18" charset="0"/>
                <a:ea typeface="Times New Roman" panose="02020603050405020304" pitchFamily="18" charset="0"/>
              </a:rPr>
              <a:t>HĐND tỉnh</a:t>
            </a:r>
            <a:r>
              <a:rPr lang="vi-VN" dirty="0">
                <a:effectLst/>
                <a:latin typeface="Times New Roman" panose="02020603050405020304" pitchFamily="18" charset="0"/>
                <a:ea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b="1">
                <a:effectLst/>
                <a:latin typeface="Times New Roman" panose="02020603050405020304" pitchFamily="18" charset="0"/>
                <a:ea typeface="Times New Roman" panose="02020603050405020304" pitchFamily="18" charset="0"/>
              </a:rPr>
              <a:t>Hồ </a:t>
            </a:r>
            <a:r>
              <a:rPr lang="en-US" b="1" dirty="0" err="1">
                <a:effectLst/>
                <a:latin typeface="Times New Roman" panose="02020603050405020304" pitchFamily="18" charset="0"/>
                <a:ea typeface="Times New Roman" panose="02020603050405020304" pitchFamily="18" charset="0"/>
              </a:rPr>
              <a:t>sơ</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gửi</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thẩm</a:t>
            </a:r>
            <a:r>
              <a:rPr lang="en-US" b="1" dirty="0">
                <a:effectLst/>
                <a:latin typeface="Times New Roman" panose="02020603050405020304" pitchFamily="18" charset="0"/>
                <a:ea typeface="Times New Roman" panose="02020603050405020304" pitchFamily="18" charset="0"/>
              </a:rPr>
              <a:t> </a:t>
            </a:r>
            <a:r>
              <a:rPr lang="en-US" b="1" dirty="0" err="1">
                <a:effectLst/>
                <a:latin typeface="Times New Roman" panose="02020603050405020304" pitchFamily="18" charset="0"/>
                <a:ea typeface="Times New Roman" panose="02020603050405020304" pitchFamily="18" charset="0"/>
              </a:rPr>
              <a:t>tra</a:t>
            </a:r>
            <a:r>
              <a:rPr lang="en-US">
                <a:effectLst/>
                <a:latin typeface="Times New Roman" panose="02020603050405020304" pitchFamily="18" charset="0"/>
                <a:ea typeface="Times New Roman" panose="02020603050405020304" pitchFamily="18" charset="0"/>
              </a:rPr>
              <a:t>:</a:t>
            </a:r>
            <a:r>
              <a:rPr lang="en-US" b="1">
                <a:effectLst/>
                <a:latin typeface="Times New Roman" panose="02020603050405020304" pitchFamily="18" charset="0"/>
                <a:ea typeface="Times New Roman" panose="02020603050405020304" pitchFamily="18" charset="0"/>
              </a:rPr>
              <a:t> </a:t>
            </a:r>
            <a:endParaRPr lang="en-US">
              <a:effectLst/>
              <a:latin typeface="Times New Roman" panose="02020603050405020304" pitchFamily="18" charset="0"/>
              <a:ea typeface="Times New Roman" panose="02020603050405020304" pitchFamily="18" charset="0"/>
            </a:endParaRPr>
          </a:p>
          <a:p>
            <a:pPr marL="0" indent="0" algn="just">
              <a:buNone/>
            </a:pPr>
            <a:r>
              <a:rPr lang="en-US">
                <a:effectLst/>
                <a:latin typeface="Times New Roman" panose="02020603050405020304" pitchFamily="18" charset="0"/>
                <a:ea typeface="Times New Roman" panose="02020603050405020304" pitchFamily="18" charset="0"/>
              </a:rPr>
              <a:t>-</a:t>
            </a:r>
            <a:r>
              <a:rPr lang="vi-VN">
                <a:effectLst/>
                <a:latin typeface="Times New Roman" panose="02020603050405020304" pitchFamily="18" charset="0"/>
                <a:ea typeface="Times New Roman" panose="02020603050405020304" pitchFamily="18" charset="0"/>
              </a:rPr>
              <a:t> Tài liệu quy định tại khoản 2 Điều 45 của Nghị định </a:t>
            </a:r>
            <a:r>
              <a:rPr lang="en-US">
                <a:effectLst/>
                <a:latin typeface="Times New Roman" panose="02020603050405020304" pitchFamily="18" charset="0"/>
                <a:ea typeface="Times New Roman" panose="02020603050405020304" pitchFamily="18" charset="0"/>
              </a:rPr>
              <a:t>(như thành phần HS gửi thẩm định)</a:t>
            </a:r>
            <a:r>
              <a:rPr lang="vi-VN">
                <a:effectLst/>
                <a:latin typeface="Times New Roman" panose="02020603050405020304" pitchFamily="18" charset="0"/>
                <a:ea typeface="Times New Roman" panose="02020603050405020304" pitchFamily="18" charset="0"/>
              </a:rPr>
              <a:t> </a:t>
            </a:r>
            <a:endParaRPr lang="en-US">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a:effectLst/>
                <a:latin typeface="Times New Roman" panose="02020603050405020304" pitchFamily="18" charset="0"/>
                <a:ea typeface="Times New Roman" panose="02020603050405020304" pitchFamily="18" charset="0"/>
              </a:rPr>
              <a:t>-</a:t>
            </a:r>
            <a:r>
              <a:rPr lang="vi-VN">
                <a:effectLst/>
                <a:latin typeface="Times New Roman" panose="02020603050405020304" pitchFamily="18" charset="0"/>
                <a:ea typeface="Times New Roman" panose="02020603050405020304" pitchFamily="18" charset="0"/>
              </a:rPr>
              <a:t> </a:t>
            </a:r>
            <a:r>
              <a:rPr lang="vi-VN" dirty="0">
                <a:effectLst/>
                <a:latin typeface="Times New Roman" panose="02020603050405020304" pitchFamily="18" charset="0"/>
                <a:ea typeface="Times New Roman" panose="02020603050405020304" pitchFamily="18" charset="0"/>
              </a:rPr>
              <a:t>Báo cáo thẩm định; báo cáo tiếp thu, giải trình ý kiến thẩm định;</a:t>
            </a:r>
            <a:endParaRPr lang="en-US" dirty="0">
              <a:effectLst/>
              <a:latin typeface="Times New Roman" panose="02020603050405020304" pitchFamily="18" charset="0"/>
              <a:ea typeface="Times New Roman" panose="02020603050405020304" pitchFamily="18" charset="0"/>
            </a:endParaRPr>
          </a:p>
          <a:p>
            <a:pPr marL="0" indent="0">
              <a:buNone/>
            </a:pPr>
            <a:endParaRPr sz="2400" dirty="0">
              <a:solidFill>
                <a:srgbClr val="FFFF00"/>
              </a:solidFill>
            </a:endParaRPr>
          </a:p>
        </p:txBody>
      </p:sp>
    </p:spTree>
    <p:extLst>
      <p:ext uri="{BB962C8B-B14F-4D97-AF65-F5344CB8AC3E}">
        <p14:creationId xmlns:p14="http://schemas.microsoft.com/office/powerpoint/2010/main" val="4001448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8520"/>
          </a:xfrm>
        </p:spPr>
        <p:txBody>
          <a:bodyPr>
            <a:noAutofit/>
          </a:bodyPr>
          <a:lstStyle/>
          <a:p>
            <a:pPr algn="ctr">
              <a:lnSpc>
                <a:spcPct val="107000"/>
              </a:lnSpc>
              <a:spcBef>
                <a:spcPts val="600"/>
              </a:spcBef>
              <a:spcAft>
                <a:spcPts val="1800"/>
              </a:spcAft>
            </a:pP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PHẦN I</a:t>
            </a:r>
            <a:b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CÁC VẤN ĐỀ CHUNG</a:t>
            </a:r>
            <a:r>
              <a:rPr lang="en-US" sz="3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3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US" sz="3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318662"/>
            <a:ext cx="8229600" cy="4340993"/>
          </a:xfrm>
        </p:spPr>
        <p:txBody>
          <a:bodyPr>
            <a:noAutofit/>
          </a:bodyPr>
          <a:lstStyle/>
          <a:p>
            <a:pPr marL="0" indent="0">
              <a:buNone/>
            </a:pPr>
            <a:endParaRPr lang="en-US" sz="3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Khái</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niệm</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effectLst/>
                <a:latin typeface="Times New Roman" panose="02020603050405020304" pitchFamily="18" charset="0"/>
                <a:ea typeface="Calibri" panose="020F0502020204030204" pitchFamily="34" charset="0"/>
                <a:cs typeface="Times New Roman" panose="02020603050405020304" pitchFamily="18" charset="0"/>
              </a:rPr>
              <a:t>luật</a:t>
            </a:r>
            <a:endParaRPr sz="3000" dirty="0"/>
          </a:p>
          <a:p>
            <a:pPr marL="0" indent="0" algn="just">
              <a:lnSpc>
                <a:spcPct val="107000"/>
              </a:lnSpc>
              <a:spcAft>
                <a:spcPts val="800"/>
              </a:spcAft>
              <a:buNone/>
            </a:pPr>
            <a:r>
              <a:rPr lang="en-US" sz="3000">
                <a:effectLst/>
                <a:latin typeface="Times New Roman" panose="02020603050405020304" pitchFamily="18" charset="0"/>
                <a:ea typeface="Calibri" panose="020F0502020204030204" pitchFamily="34" charset="0"/>
                <a:cs typeface="Times New Roman" panose="02020603050405020304" pitchFamily="18" charset="0"/>
              </a:rPr>
              <a:t>Văn bản quy phạm pháp luật (QPPL) là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đúng</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thủ</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tục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năm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2025.</a:t>
            </a:r>
          </a:p>
          <a:p>
            <a:pPr marL="0" indent="0" algn="just">
              <a:lnSpc>
                <a:spcPct val="107000"/>
              </a:lnSpc>
              <a:spcAft>
                <a:spcPts val="800"/>
              </a:spcAft>
              <a:buNone/>
            </a:pP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i="1" dirty="0" err="1">
                <a:effectLst/>
                <a:latin typeface="Times New Roman" panose="02020603050405020304" pitchFamily="18" charset="0"/>
                <a:ea typeface="Calibri" panose="020F0502020204030204" pitchFamily="34" charset="0"/>
                <a:cs typeface="Times New Roman" panose="02020603050405020304" pitchFamily="18" charset="0"/>
              </a:rPr>
              <a:t>năm</a:t>
            </a:r>
            <a:r>
              <a:rPr lang="en-US" sz="3000" i="1" dirty="0">
                <a:effectLst/>
                <a:latin typeface="Times New Roman" panose="02020603050405020304" pitchFamily="18" charset="0"/>
                <a:ea typeface="Calibri" panose="020F0502020204030204" pitchFamily="34" charset="0"/>
                <a:cs typeface="Times New Roman" panose="02020603050405020304" pitchFamily="18" charset="0"/>
              </a:rPr>
              <a:t> 2025) </a:t>
            </a:r>
            <a:endParaRPr lang="en-US" sz="30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lgn="just">
              <a:spcBef>
                <a:spcPts val="600"/>
              </a:spcBef>
              <a:spcAft>
                <a:spcPts val="600"/>
              </a:spcAft>
              <a:buNone/>
            </a:pP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3.7. </a:t>
            </a:r>
            <a:r>
              <a:rPr lang="vi-VN" sz="3600" i="1" dirty="0">
                <a:solidFill>
                  <a:schemeClr val="accent2">
                    <a:lumMod val="50000"/>
                  </a:schemeClr>
                </a:solidFill>
                <a:effectLst/>
                <a:latin typeface="Times New Roman" panose="02020603050405020304" pitchFamily="18" charset="0"/>
                <a:ea typeface="Times New Roman" panose="02020603050405020304" pitchFamily="18" charset="0"/>
              </a:rPr>
              <a:t>Xem xét, thông qua dự thảo nghị quyết</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48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50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59293"/>
            <a:ext cx="8229600" cy="4908884"/>
          </a:xfrm>
        </p:spPr>
        <p:txBody>
          <a:bodyPr>
            <a:noAutofit/>
          </a:bodyPr>
          <a:lstStyle/>
          <a:p>
            <a:pPr marL="0" indent="0" algn="just">
              <a:spcBef>
                <a:spcPts val="600"/>
              </a:spcBef>
              <a:spcAft>
                <a:spcPts val="600"/>
              </a:spcAft>
              <a:buNone/>
            </a:pPr>
            <a:r>
              <a:rPr lang="en-US">
                <a:effectLst/>
                <a:latin typeface="Times New Roman" panose="02020603050405020304" pitchFamily="18" charset="0"/>
                <a:ea typeface="Times New Roman" panose="02020603050405020304" pitchFamily="18" charset="0"/>
              </a:rPr>
              <a:t>- </a:t>
            </a:r>
            <a:r>
              <a:rPr lang="en-US" smtClean="0">
                <a:effectLst/>
                <a:latin typeface="Times New Roman" panose="02020603050405020304" pitchFamily="18" charset="0"/>
                <a:ea typeface="Times New Roman" panose="02020603050405020304" pitchFamily="18" charset="0"/>
              </a:rPr>
              <a:t>HĐND </a:t>
            </a:r>
            <a:r>
              <a:rPr lang="vi-VN" smtClean="0">
                <a:effectLst/>
                <a:latin typeface="Times New Roman" panose="02020603050405020304" pitchFamily="18" charset="0"/>
                <a:ea typeface="Times New Roman" panose="02020603050405020304" pitchFamily="18" charset="0"/>
              </a:rPr>
              <a:t>thảo </a:t>
            </a:r>
            <a:r>
              <a:rPr lang="vi-VN" dirty="0">
                <a:effectLst/>
                <a:latin typeface="Times New Roman" panose="02020603050405020304" pitchFamily="18" charset="0"/>
                <a:ea typeface="Times New Roman" panose="02020603050405020304" pitchFamily="18" charset="0"/>
              </a:rPr>
              <a:t>luận và biểu quyết thông qua dự thảo </a:t>
            </a:r>
            <a:r>
              <a:rPr lang="vi-VN">
                <a:effectLst/>
                <a:latin typeface="Times New Roman" panose="02020603050405020304" pitchFamily="18" charset="0"/>
                <a:ea typeface="Times New Roman" panose="02020603050405020304" pitchFamily="18" charset="0"/>
              </a:rPr>
              <a:t>nghị quyết</a:t>
            </a:r>
            <a:endParaRPr lang="en-US">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a:latin typeface="Times New Roman" panose="02020603050405020304" pitchFamily="18" charset="0"/>
                <a:ea typeface="Times New Roman" panose="02020603050405020304" pitchFamily="18" charset="0"/>
              </a:rPr>
              <a:t>Khi dự thảo có nội dung quan trọng, phức tạp hoặc còn ý kiến khác nhau, HĐND quyết định lùi thời điểm trình.</a:t>
            </a:r>
            <a:endParaRPr lang="vi-VN"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vi-VN">
                <a:effectLst/>
                <a:latin typeface="Times New Roman" panose="02020603050405020304" pitchFamily="18" charset="0"/>
                <a:ea typeface="Times New Roman" panose="02020603050405020304" pitchFamily="18" charset="0"/>
              </a:rPr>
              <a:t>- Chủ tịch </a:t>
            </a:r>
            <a:r>
              <a:rPr lang="en-US" smtClean="0">
                <a:effectLst/>
                <a:latin typeface="Times New Roman" panose="02020603050405020304" pitchFamily="18" charset="0"/>
                <a:ea typeface="Times New Roman" panose="02020603050405020304" pitchFamily="18" charset="0"/>
              </a:rPr>
              <a:t>HĐND </a:t>
            </a:r>
            <a:r>
              <a:rPr lang="vi-VN" smtClean="0">
                <a:effectLst/>
                <a:latin typeface="Times New Roman" panose="02020603050405020304" pitchFamily="18" charset="0"/>
                <a:ea typeface="Times New Roman" panose="02020603050405020304" pitchFamily="18" charset="0"/>
              </a:rPr>
              <a:t>ký </a:t>
            </a:r>
            <a:r>
              <a:rPr lang="vi-VN" dirty="0">
                <a:effectLst/>
                <a:latin typeface="Times New Roman" panose="02020603050405020304" pitchFamily="18" charset="0"/>
                <a:ea typeface="Times New Roman" panose="02020603050405020304" pitchFamily="18" charset="0"/>
              </a:rPr>
              <a:t>chứng thực nghị </a:t>
            </a:r>
            <a:r>
              <a:rPr lang="vi-VN">
                <a:effectLst/>
                <a:latin typeface="Times New Roman" panose="02020603050405020304" pitchFamily="18" charset="0"/>
                <a:ea typeface="Times New Roman" panose="02020603050405020304" pitchFamily="18" charset="0"/>
              </a:rPr>
              <a:t>quyết.</a:t>
            </a:r>
            <a:endParaRPr lang="en-US">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endParaRPr lang="vi-VN" sz="2600" dirty="0">
              <a:effectLst/>
              <a:latin typeface="Times New Roman" panose="02020603050405020304" pitchFamily="18" charset="0"/>
              <a:ea typeface="Times New Roman" panose="02020603050405020304" pitchFamily="18" charset="0"/>
            </a:endParaRPr>
          </a:p>
          <a:p>
            <a:pPr marL="0" indent="0">
              <a:buNone/>
            </a:pPr>
            <a:endParaRPr lang="vi-VN" sz="2600" dirty="0">
              <a:solidFill>
                <a:srgbClr val="FFFF00"/>
              </a:solidFill>
            </a:endParaRPr>
          </a:p>
        </p:txBody>
      </p:sp>
    </p:spTree>
    <p:extLst>
      <p:ext uri="{BB962C8B-B14F-4D97-AF65-F5344CB8AC3E}">
        <p14:creationId xmlns:p14="http://schemas.microsoft.com/office/powerpoint/2010/main" val="3417805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 y="298700"/>
            <a:ext cx="8811928" cy="1299093"/>
          </a:xfrm>
        </p:spPr>
        <p:txBody>
          <a:bodyPr>
            <a:noAutofit/>
          </a:bodyPr>
          <a:lstStyle/>
          <a:p>
            <a:pPr>
              <a:lnSpc>
                <a:spcPct val="107000"/>
              </a:lnSpc>
              <a:spcBef>
                <a:spcPts val="600"/>
              </a:spcBef>
              <a:spcAft>
                <a:spcPts val="1800"/>
              </a:spcAft>
            </a:pP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a:effectLst/>
                <a:latin typeface="Times New Roman" panose="02020603050405020304" pitchFamily="18" charset="0"/>
                <a:ea typeface="Calibri" panose="020F0502020204030204" pitchFamily="34" charset="0"/>
                <a:cs typeface="Times New Roman" panose="02020603050405020304" pitchFamily="18" charset="0"/>
              </a:rPr>
            </a:br>
            <a:r>
              <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797668"/>
            <a:ext cx="8229600" cy="4861987"/>
          </a:xfrm>
        </p:spPr>
        <p:txBody>
          <a:bodyPr>
            <a:noAutofit/>
          </a:bodyPr>
          <a:lstStyle/>
          <a:p>
            <a:pPr marL="0" indent="0">
              <a:buNone/>
            </a:pPr>
            <a:endParaRPr lang="en-US" sz="3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MỤC II</a:t>
            </a:r>
            <a:endParaRPr lang="en-US" sz="34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TRÌNH TỰ, THỦ TỤC XÂY DỰNG QUYẾT ĐỊNH CỦA UBND TỈNH</a:t>
            </a:r>
            <a:endParaRPr lang="en-US" sz="34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74473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1.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Lập</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danh</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mục</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Quyết</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của</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UBND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tỉnh</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quy</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chi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tiết</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42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400" b="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 </a:t>
            </a:r>
            <a:endParaRPr lang="en-US" sz="34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lgn="just">
              <a:spcBef>
                <a:spcPts val="600"/>
              </a:spcBef>
              <a:spcAft>
                <a:spcPts val="600"/>
              </a:spcAft>
              <a:buNone/>
            </a:pPr>
            <a:r>
              <a:rPr lang="en-US" sz="2400" b="1">
                <a:solidFill>
                  <a:srgbClr val="000000"/>
                </a:solidFill>
                <a:effectLst/>
                <a:latin typeface="Times New Roman" panose="02020603050405020304" pitchFamily="18" charset="0"/>
                <a:ea typeface="Times New Roman" panose="02020603050405020304" pitchFamily="18" charset="0"/>
              </a:rPr>
              <a:t>Cơ </a:t>
            </a:r>
            <a:r>
              <a:rPr lang="en-US" sz="2400" b="1" dirty="0" err="1">
                <a:solidFill>
                  <a:srgbClr val="000000"/>
                </a:solidFill>
                <a:effectLst/>
                <a:latin typeface="Times New Roman" panose="02020603050405020304" pitchFamily="18" charset="0"/>
                <a:ea typeface="Times New Roman" panose="02020603050405020304" pitchFamily="18" charset="0"/>
              </a:rPr>
              <a:t>quan</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đề</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xuất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Cơ</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chuyên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môn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err="1">
                <a:solidFill>
                  <a:srgbClr val="000000"/>
                </a:solidFill>
                <a:effectLst/>
                <a:latin typeface="Times New Roman" panose="02020603050405020304" pitchFamily="18" charset="0"/>
                <a:ea typeface="Times New Roman" panose="02020603050405020304" pitchFamily="18" charset="0"/>
              </a:rPr>
              <a:t>thuộc</a:t>
            </a:r>
            <a:r>
              <a:rPr lang="en-US" sz="2400">
                <a:solidFill>
                  <a:srgbClr val="000000"/>
                </a:solidFill>
                <a:effectLst/>
                <a:latin typeface="Times New Roman" panose="02020603050405020304" pitchFamily="18" charset="0"/>
                <a:ea typeface="Times New Roman" panose="02020603050405020304" pitchFamily="18" charset="0"/>
              </a:rPr>
              <a:t> UBND, </a:t>
            </a:r>
            <a:r>
              <a:rPr lang="en-US" sz="2400" dirty="0" err="1">
                <a:solidFill>
                  <a:srgbClr val="000000"/>
                </a:solidFill>
                <a:effectLst/>
                <a:latin typeface="Times New Roman" panose="02020603050405020304" pitchFamily="18" charset="0"/>
                <a:ea typeface="Times New Roman" panose="02020603050405020304" pitchFamily="18" charset="0"/>
              </a:rPr>
              <a:t>cơ</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quân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công</a:t>
            </a:r>
            <a:r>
              <a:rPr lang="en-US" sz="2400" dirty="0">
                <a:solidFill>
                  <a:srgbClr val="000000"/>
                </a:solidFill>
                <a:effectLst/>
                <a:latin typeface="Times New Roman" panose="02020603050405020304" pitchFamily="18" charset="0"/>
                <a:ea typeface="Times New Roman" panose="02020603050405020304" pitchFamily="18" charset="0"/>
              </a:rPr>
              <a:t> an </a:t>
            </a:r>
            <a:r>
              <a:rPr lang="en-US" sz="2400" dirty="0" err="1">
                <a:solidFill>
                  <a:srgbClr val="000000"/>
                </a:solidFill>
                <a:effectLst/>
                <a:latin typeface="Times New Roman" panose="02020603050405020304" pitchFamily="18" charset="0"/>
                <a:ea typeface="Times New Roman" panose="02020603050405020304" pitchFamily="18" charset="0"/>
              </a:rPr>
              <a:t>cùng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cấp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đề</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xuất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danh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mục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văn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bản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định</a:t>
            </a:r>
            <a:r>
              <a:rPr lang="en-US" sz="2400" dirty="0">
                <a:solidFill>
                  <a:srgbClr val="000000"/>
                </a:solidFill>
                <a:effectLst/>
                <a:latin typeface="Times New Roman" panose="02020603050405020304" pitchFamily="18" charset="0"/>
                <a:ea typeface="Times New Roman" panose="02020603050405020304" pitchFamily="18" charset="0"/>
              </a:rPr>
              <a:t> chi </a:t>
            </a:r>
            <a:r>
              <a:rPr lang="en-US" sz="2400" dirty="0" err="1">
                <a:solidFill>
                  <a:srgbClr val="000000"/>
                </a:solidFill>
                <a:effectLst/>
                <a:latin typeface="Times New Roman" panose="02020603050405020304" pitchFamily="18" charset="0"/>
                <a:ea typeface="Times New Roman" panose="02020603050405020304" pitchFamily="18" charset="0"/>
              </a:rPr>
              <a:t>tiết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gửi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Sở</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Tư</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pháp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tổng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hợp</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b="1">
                <a:solidFill>
                  <a:srgbClr val="000000"/>
                </a:solidFill>
                <a:effectLst/>
                <a:latin typeface="Times New Roman" panose="02020603050405020304" pitchFamily="18" charset="0"/>
                <a:ea typeface="Times New Roman" panose="02020603050405020304" pitchFamily="18" charset="0"/>
              </a:rPr>
              <a:t>Nội </a:t>
            </a:r>
            <a:r>
              <a:rPr lang="en-US" sz="2400" b="1" dirty="0">
                <a:solidFill>
                  <a:srgbClr val="000000"/>
                </a:solidFill>
                <a:effectLst/>
                <a:latin typeface="Times New Roman" panose="02020603050405020304" pitchFamily="18" charset="0"/>
                <a:ea typeface="Times New Roman" panose="02020603050405020304" pitchFamily="18" charset="0"/>
              </a:rPr>
              <a:t>dung </a:t>
            </a:r>
            <a:r>
              <a:rPr lang="en-US" sz="2400" b="1" dirty="0" err="1">
                <a:solidFill>
                  <a:srgbClr val="000000"/>
                </a:solidFill>
                <a:effectLst/>
                <a:latin typeface="Times New Roman" panose="02020603050405020304" pitchFamily="18" charset="0"/>
                <a:ea typeface="Times New Roman" panose="02020603050405020304" pitchFamily="18" charset="0"/>
              </a:rPr>
              <a:t>văn</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bản</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đề</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xuất</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Tên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văn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bản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được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định</a:t>
            </a:r>
            <a:r>
              <a:rPr lang="en-US" sz="2400" dirty="0">
                <a:solidFill>
                  <a:srgbClr val="000000"/>
                </a:solidFill>
                <a:effectLst/>
                <a:latin typeface="Times New Roman" panose="02020603050405020304" pitchFamily="18" charset="0"/>
                <a:ea typeface="Times New Roman" panose="02020603050405020304" pitchFamily="18" charset="0"/>
              </a:rPr>
              <a:t> chi </a:t>
            </a:r>
            <a:r>
              <a:rPr lang="en-US" sz="2400" dirty="0" err="1">
                <a:solidFill>
                  <a:srgbClr val="000000"/>
                </a:solidFill>
                <a:effectLst/>
                <a:latin typeface="Times New Roman" panose="02020603050405020304" pitchFamily="18" charset="0"/>
                <a:ea typeface="Times New Roman" panose="02020603050405020304" pitchFamily="18" charset="0"/>
              </a:rPr>
              <a:t>tiết</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Nội</a:t>
            </a:r>
            <a:r>
              <a:rPr lang="en-US" sz="2400" dirty="0">
                <a:solidFill>
                  <a:srgbClr val="000000"/>
                </a:solidFill>
                <a:effectLst/>
                <a:latin typeface="Times New Roman" panose="02020603050405020304" pitchFamily="18" charset="0"/>
                <a:ea typeface="Times New Roman" panose="02020603050405020304" pitchFamily="18" charset="0"/>
              </a:rPr>
              <a:t> dung </a:t>
            </a:r>
            <a:r>
              <a:rPr lang="en-US" sz="2400" dirty="0" err="1">
                <a:solidFill>
                  <a:srgbClr val="000000"/>
                </a:solidFill>
                <a:effectLst/>
                <a:latin typeface="Times New Roman" panose="02020603050405020304" pitchFamily="18" charset="0"/>
                <a:ea typeface="Times New Roman" panose="02020603050405020304" pitchFamily="18" charset="0"/>
              </a:rPr>
              <a:t>giao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định</a:t>
            </a:r>
            <a:r>
              <a:rPr lang="en-US" sz="2400" dirty="0">
                <a:solidFill>
                  <a:srgbClr val="000000"/>
                </a:solidFill>
                <a:effectLst/>
                <a:latin typeface="Times New Roman" panose="02020603050405020304" pitchFamily="18" charset="0"/>
                <a:ea typeface="Times New Roman" panose="02020603050405020304" pitchFamily="18" charset="0"/>
              </a:rPr>
              <a:t> chi </a:t>
            </a:r>
            <a:r>
              <a:rPr lang="en-US" sz="2400" dirty="0" err="1">
                <a:solidFill>
                  <a:srgbClr val="000000"/>
                </a:solidFill>
                <a:effectLst/>
                <a:latin typeface="Times New Roman" panose="02020603050405020304" pitchFamily="18" charset="0"/>
                <a:ea typeface="Times New Roman" panose="02020603050405020304" pitchFamily="18" charset="0"/>
              </a:rPr>
              <a:t>tiết</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Cơ</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chủ</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trì</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soạn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thảo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cơ</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phối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hợp</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Thời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hạn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thông</a:t>
            </a:r>
            <a:r>
              <a:rPr lang="en-US" sz="2400" dirty="0">
                <a:solidFill>
                  <a:srgbClr val="000000"/>
                </a:solidFill>
                <a:effectLst/>
                <a:latin typeface="Times New Roman" panose="02020603050405020304" pitchFamily="18" charset="0"/>
                <a:ea typeface="Times New Roman" panose="02020603050405020304" pitchFamily="18" charset="0"/>
              </a:rPr>
              <a:t> qua </a:t>
            </a:r>
            <a:r>
              <a:rPr lang="en-US" sz="2400" dirty="0" err="1">
                <a:solidFill>
                  <a:srgbClr val="000000"/>
                </a:solidFill>
                <a:effectLst/>
                <a:latin typeface="Times New Roman" panose="02020603050405020304" pitchFamily="18" charset="0"/>
                <a:ea typeface="Times New Roman" panose="02020603050405020304" pitchFamily="18" charset="0"/>
              </a:rPr>
              <a:t>hoặc</a:t>
            </a:r>
            <a:r>
              <a:rPr lang="en-US" sz="2400" dirty="0">
                <a:solidFill>
                  <a:srgbClr val="000000"/>
                </a:solidFill>
                <a:effectLst/>
                <a:latin typeface="Times New Roman" panose="02020603050405020304" pitchFamily="18" charset="0"/>
                <a:ea typeface="Times New Roman" panose="02020603050405020304" pitchFamily="18" charset="0"/>
              </a:rPr>
              <a:t> ban </a:t>
            </a:r>
            <a:r>
              <a:rPr lang="en-US" sz="2400" dirty="0" err="1">
                <a:solidFill>
                  <a:srgbClr val="000000"/>
                </a:solidFill>
                <a:effectLst/>
                <a:latin typeface="Times New Roman" panose="02020603050405020304" pitchFamily="18" charset="0"/>
                <a:ea typeface="Times New Roman" panose="02020603050405020304" pitchFamily="18" charset="0"/>
              </a:rPr>
              <a:t>hành</a:t>
            </a:r>
            <a:r>
              <a:rPr lang="en-US" sz="24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b="1">
                <a:solidFill>
                  <a:srgbClr val="000000"/>
                </a:solidFill>
                <a:effectLst/>
                <a:latin typeface="Times New Roman" panose="02020603050405020304" pitchFamily="18" charset="0"/>
                <a:ea typeface="Times New Roman" panose="02020603050405020304" pitchFamily="18" charset="0"/>
              </a:rPr>
              <a:t>Cơ </a:t>
            </a:r>
            <a:r>
              <a:rPr lang="en-US" sz="2400" b="1" dirty="0" err="1">
                <a:solidFill>
                  <a:srgbClr val="000000"/>
                </a:solidFill>
                <a:effectLst/>
                <a:latin typeface="Times New Roman" panose="02020603050405020304" pitchFamily="18" charset="0"/>
                <a:ea typeface="Times New Roman" panose="02020603050405020304" pitchFamily="18" charset="0"/>
              </a:rPr>
              <a:t>quan</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tổng</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hợp</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trình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Sở</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Tư</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pháp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phối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hợp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với</a:t>
            </a:r>
            <a:r>
              <a:rPr lang="en-US" sz="2400" dirty="0">
                <a:solidFill>
                  <a:srgbClr val="000000"/>
                </a:solidFill>
                <a:effectLst/>
                <a:latin typeface="Times New Roman" panose="02020603050405020304" pitchFamily="18" charset="0"/>
                <a:ea typeface="Times New Roman" panose="02020603050405020304" pitchFamily="18" charset="0"/>
              </a:rPr>
              <a:t> VP UBND </a:t>
            </a:r>
            <a:r>
              <a:rPr lang="en-US" sz="2400" dirty="0" err="1">
                <a:solidFill>
                  <a:srgbClr val="000000"/>
                </a:solidFill>
                <a:effectLst/>
                <a:latin typeface="Times New Roman" panose="02020603050405020304" pitchFamily="18" charset="0"/>
                <a:ea typeface="Times New Roman" panose="02020603050405020304" pitchFamily="18" charset="0"/>
              </a:rPr>
              <a:t>tỉnh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các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cơ</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liên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lập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Chủ</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tịch</a:t>
            </a:r>
            <a:r>
              <a:rPr lang="en-US" sz="2400" dirty="0">
                <a:solidFill>
                  <a:srgbClr val="000000"/>
                </a:solidFill>
                <a:effectLst/>
                <a:latin typeface="Times New Roman" panose="02020603050405020304" pitchFamily="18" charset="0"/>
                <a:ea typeface="Times New Roman" panose="02020603050405020304" pitchFamily="18" charset="0"/>
              </a:rPr>
              <a:t> UBND </a:t>
            </a:r>
            <a:r>
              <a:rPr lang="en-US" sz="2400" dirty="0" err="1">
                <a:solidFill>
                  <a:srgbClr val="000000"/>
                </a:solidFill>
                <a:effectLst/>
                <a:latin typeface="Times New Roman" panose="02020603050405020304" pitchFamily="18" charset="0"/>
                <a:ea typeface="Times New Roman" panose="02020603050405020304" pitchFamily="18" charset="0"/>
              </a:rPr>
              <a:t>tỉnh</a:t>
            </a:r>
            <a:r>
              <a:rPr lang="en-US" sz="24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0" indent="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2.</a:t>
            </a:r>
            <a:r>
              <a:rPr lang="en-US" sz="3600" dirty="0">
                <a:solidFill>
                  <a:schemeClr val="accent2">
                    <a:lumMod val="75000"/>
                  </a:schemeClr>
                </a:solidFill>
                <a:effectLst/>
                <a:latin typeface="Times New Roman" panose="02020603050405020304" pitchFamily="18" charset="0"/>
                <a:ea typeface="Times New Roman" panose="02020603050405020304" pitchFamily="18" charset="0"/>
              </a:rPr>
              <a:t> </a:t>
            </a:r>
            <a:r>
              <a:rPr lang="vi-VN" sz="3600" b="1" dirty="0">
                <a:solidFill>
                  <a:schemeClr val="accent2">
                    <a:lumMod val="75000"/>
                  </a:schemeClr>
                </a:solidFill>
                <a:effectLst/>
                <a:latin typeface="Times New Roman" panose="02020603050405020304" pitchFamily="18" charset="0"/>
                <a:ea typeface="Times New Roman" panose="02020603050405020304" pitchFamily="18" charset="0"/>
              </a:rPr>
              <a:t>Đăng ký xây dựng Quyết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vi-VN" sz="3600" b="1" dirty="0">
                <a:solidFill>
                  <a:schemeClr val="accent2">
                    <a:lumMod val="75000"/>
                  </a:schemeClr>
                </a:solidFill>
                <a:effectLst/>
                <a:latin typeface="Times New Roman" panose="02020603050405020304" pitchFamily="18" charset="0"/>
                <a:ea typeface="Times New Roman" panose="02020603050405020304" pitchFamily="18" charset="0"/>
              </a:rPr>
              <a:t>của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Ủy</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ban</a:t>
            </a:r>
            <a:r>
              <a:rPr lang="vi-VN" sz="3600" b="1" dirty="0">
                <a:solidFill>
                  <a:schemeClr val="accent2">
                    <a:lumMod val="75000"/>
                  </a:schemeClr>
                </a:solidFill>
                <a:effectLst/>
                <a:latin typeface="Times New Roman" panose="02020603050405020304" pitchFamily="18" charset="0"/>
                <a:ea typeface="Times New Roman" panose="02020603050405020304" pitchFamily="18" charset="0"/>
              </a:rPr>
              <a:t> nhân dân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tỉnh</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43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lgn="just">
              <a:spcBef>
                <a:spcPts val="600"/>
              </a:spcBef>
              <a:spcAft>
                <a:spcPts val="600"/>
              </a:spcAft>
              <a:buNone/>
            </a:pPr>
            <a:r>
              <a:rPr lang="en-US" sz="2800" b="1">
                <a:solidFill>
                  <a:srgbClr val="000000"/>
                </a:solidFill>
                <a:effectLst/>
                <a:latin typeface="Times New Roman" panose="02020603050405020304" pitchFamily="18" charset="0"/>
                <a:ea typeface="Times New Roman" panose="02020603050405020304" pitchFamily="18" charset="0"/>
              </a:rPr>
              <a:t>Cơ </a:t>
            </a:r>
            <a:r>
              <a:rPr lang="en-US" sz="2800" b="1" dirty="0" err="1">
                <a:solidFill>
                  <a:srgbClr val="000000"/>
                </a:solidFill>
                <a:effectLst/>
                <a:latin typeface="Times New Roman" panose="02020603050405020304" pitchFamily="18" charset="0"/>
                <a:ea typeface="Times New Roman" panose="02020603050405020304" pitchFamily="18" charset="0"/>
              </a:rPr>
              <a:t>quan</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đăng</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ký</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chuyên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err="1">
                <a:solidFill>
                  <a:srgbClr val="000000"/>
                </a:solidFill>
                <a:effectLst/>
                <a:latin typeface="Times New Roman" panose="02020603050405020304" pitchFamily="18" charset="0"/>
                <a:ea typeface="Times New Roman" panose="02020603050405020304" pitchFamily="18" charset="0"/>
              </a:rPr>
              <a:t>thuộc</a:t>
            </a:r>
            <a:r>
              <a:rPr lang="en-US" sz="2800">
                <a:solidFill>
                  <a:srgbClr val="000000"/>
                </a:solidFill>
                <a:effectLst/>
                <a:latin typeface="Times New Roman" panose="02020603050405020304" pitchFamily="18" charset="0"/>
                <a:ea typeface="Times New Roman" panose="02020603050405020304" pitchFamily="18" charset="0"/>
              </a:rPr>
              <a:t> UBND </a:t>
            </a:r>
            <a:r>
              <a:rPr lang="en-US" sz="2800" dirty="0" err="1">
                <a:solidFill>
                  <a:srgbClr val="000000"/>
                </a:solidFill>
                <a:effectLst/>
                <a:latin typeface="Times New Roman" panose="02020603050405020304" pitchFamily="18" charset="0"/>
                <a:ea typeface="Times New Roman" panose="02020603050405020304" pitchFamily="18" charset="0"/>
              </a:rPr>
              <a:t>tỉnh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rPr>
              <a:t> an </a:t>
            </a:r>
            <a:r>
              <a:rPr lang="en-US" sz="2800" dirty="0" err="1">
                <a:solidFill>
                  <a:srgbClr val="000000"/>
                </a:solidFill>
                <a:effectLst/>
                <a:latin typeface="Times New Roman" panose="02020603050405020304" pitchFamily="18" charset="0"/>
                <a:ea typeface="Times New Roman" panose="02020603050405020304" pitchFamily="18" charset="0"/>
              </a:rPr>
              <a:t>cùng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cấp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thuộc</a:t>
            </a:r>
            <a:r>
              <a:rPr lang="en-US" sz="2800" dirty="0">
                <a:solidFill>
                  <a:srgbClr val="000000"/>
                </a:solidFill>
                <a:effectLst/>
                <a:latin typeface="Times New Roman" panose="02020603050405020304" pitchFamily="18" charset="0"/>
                <a:ea typeface="Times New Roman" panose="02020603050405020304" pitchFamily="18" charset="0"/>
              </a:rPr>
              <a:t> UBND </a:t>
            </a:r>
            <a:r>
              <a:rPr lang="en-US" sz="2800" dirty="0" err="1">
                <a:solidFill>
                  <a:srgbClr val="000000"/>
                </a:solidFill>
                <a:effectLst/>
                <a:latin typeface="Times New Roman" panose="02020603050405020304" pitchFamily="18" charset="0"/>
                <a:ea typeface="Times New Roman" panose="02020603050405020304" pitchFamily="18" charset="0"/>
              </a:rPr>
              <a:t>tỉnh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đăng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ký</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xây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dựng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quyết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UBND </a:t>
            </a:r>
            <a:r>
              <a:rPr lang="en-US" sz="2800" dirty="0" err="1">
                <a:solidFill>
                  <a:srgbClr val="000000"/>
                </a:solidFill>
                <a:effectLst/>
                <a:latin typeface="Times New Roman" panose="02020603050405020304" pitchFamily="18" charset="0"/>
                <a:ea typeface="Times New Roman" panose="02020603050405020304" pitchFamily="18" charset="0"/>
              </a:rPr>
              <a:t>tỉnh</a:t>
            </a:r>
            <a:r>
              <a:rPr lang="en-US" sz="2800" dirty="0">
                <a:solidFill>
                  <a:srgbClr val="000000"/>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b="1">
                <a:solidFill>
                  <a:srgbClr val="000000"/>
                </a:solidFill>
                <a:effectLst/>
                <a:latin typeface="Times New Roman" panose="02020603050405020304" pitchFamily="18" charset="0"/>
                <a:ea typeface="Times New Roman" panose="02020603050405020304" pitchFamily="18" charset="0"/>
              </a:rPr>
              <a:t>Nội </a:t>
            </a:r>
            <a:r>
              <a:rPr lang="en-US" sz="2800" b="1" dirty="0">
                <a:solidFill>
                  <a:srgbClr val="000000"/>
                </a:solidFill>
                <a:effectLst/>
                <a:latin typeface="Times New Roman" panose="02020603050405020304" pitchFamily="18" charset="0"/>
                <a:ea typeface="Times New Roman" panose="02020603050405020304" pitchFamily="18" charset="0"/>
              </a:rPr>
              <a:t>dung </a:t>
            </a:r>
            <a:r>
              <a:rPr lang="en-US" sz="2800" b="1" dirty="0" err="1">
                <a:solidFill>
                  <a:srgbClr val="000000"/>
                </a:solidFill>
                <a:effectLst/>
                <a:latin typeface="Times New Roman" panose="02020603050405020304" pitchFamily="18" charset="0"/>
                <a:ea typeface="Times New Roman" panose="02020603050405020304" pitchFamily="18" charset="0"/>
              </a:rPr>
              <a:t>văn</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bản</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đề</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xuất</a:t>
            </a:r>
            <a:r>
              <a:rPr lang="en-US" sz="2800" dirty="0">
                <a:solidFill>
                  <a:srgbClr val="000000"/>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cần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thiết</a:t>
            </a:r>
            <a:r>
              <a:rPr lang="en-US" sz="2800" dirty="0">
                <a:solidFill>
                  <a:srgbClr val="000000"/>
                </a:solidFill>
                <a:effectLst/>
                <a:latin typeface="Times New Roman" panose="02020603050405020304" pitchFamily="18" charset="0"/>
                <a:ea typeface="Times New Roman" panose="02020603050405020304" pitchFamily="18" charset="0"/>
              </a:rPr>
              <a:t> ban </a:t>
            </a:r>
            <a:r>
              <a:rPr lang="en-US" sz="2800" dirty="0" err="1">
                <a:solidFill>
                  <a:srgbClr val="000000"/>
                </a:solidFill>
                <a:effectLst/>
                <a:latin typeface="Times New Roman" panose="02020603050405020304" pitchFamily="18" charset="0"/>
                <a:ea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Phạm</a:t>
            </a:r>
            <a:r>
              <a:rPr lang="en-US" sz="2800" dirty="0">
                <a:solidFill>
                  <a:srgbClr val="000000"/>
                </a:solidFill>
                <a:effectLst/>
                <a:latin typeface="Times New Roman" panose="02020603050405020304" pitchFamily="18" charset="0"/>
                <a:ea typeface="Times New Roman" panose="02020603050405020304" pitchFamily="18" charset="0"/>
              </a:rPr>
              <a:t> vi </a:t>
            </a:r>
            <a:r>
              <a:rPr lang="en-US" sz="2800" dirty="0" err="1">
                <a:solidFill>
                  <a:srgbClr val="000000"/>
                </a:solidFill>
                <a:effectLst/>
                <a:latin typeface="Times New Roman" panose="02020603050405020304" pitchFamily="18" charset="0"/>
                <a:ea typeface="Times New Roman" panose="02020603050405020304" pitchFamily="18" charset="0"/>
              </a:rPr>
              <a:t>điều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chỉnh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đối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tượng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áp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nội</a:t>
            </a:r>
            <a:r>
              <a:rPr lang="en-US" sz="2800" dirty="0">
                <a:solidFill>
                  <a:srgbClr val="000000"/>
                </a:solidFill>
                <a:effectLst/>
                <a:latin typeface="Times New Roman" panose="02020603050405020304" pitchFamily="18" charset="0"/>
                <a:ea typeface="Times New Roman" panose="02020603050405020304" pitchFamily="18" charset="0"/>
              </a:rPr>
              <a:t> dung </a:t>
            </a:r>
            <a:r>
              <a:rPr lang="en-US" sz="2800" dirty="0" err="1">
                <a:solidFill>
                  <a:srgbClr val="000000"/>
                </a:solidFill>
                <a:effectLst/>
                <a:latin typeface="Times New Roman" panose="02020603050405020304" pitchFamily="18" charset="0"/>
                <a:ea typeface="Times New Roman" panose="02020603050405020304" pitchFamily="18" charset="0"/>
              </a:rPr>
              <a:t>cần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thiết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trình</a:t>
            </a:r>
            <a:r>
              <a:rPr lang="en-US" sz="2800" dirty="0">
                <a:solidFill>
                  <a:srgbClr val="000000"/>
                </a:solidFill>
                <a:effectLst/>
                <a:latin typeface="Times New Roman" panose="02020603050405020304" pitchFamily="18" charset="0"/>
                <a:ea typeface="Times New Roman" panose="02020603050405020304" pitchFamily="18" charset="0"/>
              </a:rPr>
              <a:t>, ban </a:t>
            </a:r>
            <a:r>
              <a:rPr lang="en-US" sz="2800" dirty="0" err="1">
                <a:solidFill>
                  <a:srgbClr val="000000"/>
                </a:solidFill>
                <a:effectLst/>
                <a:latin typeface="Times New Roman" panose="02020603050405020304" pitchFamily="18" charset="0"/>
                <a:ea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0" indent="0">
              <a:buNone/>
            </a:pPr>
            <a:endParaRPr dirty="0"/>
          </a:p>
        </p:txBody>
      </p:sp>
    </p:spTree>
    <p:extLst>
      <p:ext uri="{BB962C8B-B14F-4D97-AF65-F5344CB8AC3E}">
        <p14:creationId xmlns:p14="http://schemas.microsoft.com/office/powerpoint/2010/main" val="13523841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spcBef>
                <a:spcPts val="600"/>
              </a:spcBef>
              <a:spcAft>
                <a:spcPts val="600"/>
              </a:spcAft>
              <a:buNone/>
            </a:pP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3.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Soạn</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thảo</a:t>
            </a:r>
            <a:r>
              <a:rPr lang="en-US" sz="3600" b="1" dirty="0">
                <a:solidFill>
                  <a:schemeClr val="accent2">
                    <a:lumMod val="75000"/>
                  </a:schemeClr>
                </a:solidFill>
                <a:effectLst/>
                <a:latin typeface="Times New Roman" panose="02020603050405020304" pitchFamily="18" charset="0"/>
                <a:ea typeface="Times New Roman" panose="02020603050405020304" pitchFamily="18" charset="0"/>
              </a:rPr>
              <a:t>, ban </a:t>
            </a:r>
            <a:r>
              <a:rPr lang="en-US" sz="3600" b="1" dirty="0" err="1">
                <a:solidFill>
                  <a:schemeClr val="accent2">
                    <a:lumMod val="75000"/>
                  </a:schemeClr>
                </a:solidFill>
                <a:effectLst/>
                <a:latin typeface="Times New Roman" panose="02020603050405020304" pitchFamily="18" charset="0"/>
                <a:ea typeface="Times New Roman" panose="02020603050405020304" pitchFamily="18" charset="0"/>
              </a:rPr>
              <a:t>hành</a:t>
            </a:r>
            <a:r>
              <a:rPr lang="en-US" sz="3600" dirty="0">
                <a:solidFill>
                  <a:schemeClr val="accent2">
                    <a:lumMod val="75000"/>
                  </a:schemeClr>
                </a:solidFill>
                <a:effectLst/>
                <a:latin typeface="Times New Roman" panose="02020603050405020304" pitchFamily="18" charset="0"/>
                <a:ea typeface="Times New Roman" panose="02020603050405020304" pitchFamily="18" charset="0"/>
              </a:rPr>
              <a:t/>
            </a:r>
            <a:br>
              <a:rPr lang="en-US" sz="3600" dirty="0">
                <a:solidFill>
                  <a:schemeClr val="accent2">
                    <a:lumMod val="75000"/>
                  </a:schemeClr>
                </a:solidFill>
                <a:effectLst/>
                <a:latin typeface="Times New Roman" panose="02020603050405020304" pitchFamily="18" charset="0"/>
                <a:ea typeface="Times New Roman" panose="02020603050405020304" pitchFamily="18" charset="0"/>
              </a:rPr>
            </a:b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3.1.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Tổ</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chức</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việc</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soạn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thảo</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49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spcBef>
                <a:spcPts val="600"/>
              </a:spcBef>
              <a:spcAft>
                <a:spcPts val="600"/>
              </a:spcAft>
              <a:buNone/>
            </a:pPr>
            <a:r>
              <a:rPr lang="en-US" sz="3400">
                <a:effectLst/>
                <a:latin typeface="Times New Roman" panose="02020603050405020304" pitchFamily="18" charset="0"/>
                <a:ea typeface="Times New Roman" panose="02020603050405020304" pitchFamily="18" charset="0"/>
              </a:rPr>
              <a:t>- Thực hiện tổng </a:t>
            </a:r>
            <a:r>
              <a:rPr lang="en-US" sz="3400" dirty="0" err="1">
                <a:effectLst/>
                <a:latin typeface="Times New Roman" panose="02020603050405020304" pitchFamily="18" charset="0"/>
                <a:ea typeface="Times New Roman" panose="02020603050405020304" pitchFamily="18" charset="0"/>
              </a:rPr>
              <a:t>kết</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việc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thi</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hành</a:t>
            </a:r>
            <a:r>
              <a:rPr lang="en-US" sz="3400" dirty="0">
                <a:effectLst/>
                <a:latin typeface="Times New Roman" panose="02020603050405020304" pitchFamily="18" charset="0"/>
                <a:ea typeface="Times New Roman" panose="02020603050405020304" pitchFamily="18" charset="0"/>
              </a:rPr>
              <a:t> </a:t>
            </a:r>
            <a:r>
              <a:rPr lang="en-US" sz="3400" err="1">
                <a:effectLst/>
                <a:latin typeface="Times New Roman" panose="02020603050405020304" pitchFamily="18" charset="0"/>
                <a:ea typeface="Times New Roman" panose="02020603050405020304" pitchFamily="18" charset="0"/>
              </a:rPr>
              <a:t>pháp</a:t>
            </a:r>
            <a:r>
              <a:rPr lang="en-US" sz="3400">
                <a:effectLst/>
                <a:latin typeface="Times New Roman" panose="02020603050405020304" pitchFamily="18" charset="0"/>
                <a:ea typeface="Times New Roman" panose="02020603050405020304" pitchFamily="18" charset="0"/>
              </a:rPr>
              <a:t> luật; Đánh </a:t>
            </a:r>
            <a:r>
              <a:rPr lang="en-US" sz="3400" dirty="0" err="1">
                <a:effectLst/>
                <a:latin typeface="Times New Roman" panose="02020603050405020304" pitchFamily="18" charset="0"/>
                <a:ea typeface="Times New Roman" panose="02020603050405020304" pitchFamily="18" charset="0"/>
              </a:rPr>
              <a:t>giá</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các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văn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bản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quy</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phạm</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pháp</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luật</a:t>
            </a:r>
            <a:r>
              <a:rPr lang="en-US" sz="3400" dirty="0">
                <a:effectLst/>
                <a:latin typeface="Times New Roman" panose="02020603050405020304" pitchFamily="18" charset="0"/>
                <a:ea typeface="Times New Roman" panose="02020603050405020304" pitchFamily="18" charset="0"/>
              </a:rPr>
              <a:t> </a:t>
            </a:r>
            <a:r>
              <a:rPr lang="en-US" sz="3400" err="1">
                <a:effectLst/>
                <a:latin typeface="Times New Roman" panose="02020603050405020304" pitchFamily="18" charset="0"/>
                <a:ea typeface="Times New Roman" panose="02020603050405020304" pitchFamily="18" charset="0"/>
              </a:rPr>
              <a:t>hiện</a:t>
            </a:r>
            <a:r>
              <a:rPr lang="en-US" sz="3400">
                <a:effectLst/>
                <a:latin typeface="Times New Roman" panose="02020603050405020304" pitchFamily="18" charset="0"/>
                <a:ea typeface="Times New Roman" panose="02020603050405020304" pitchFamily="18" charset="0"/>
              </a:rPr>
              <a:t> hành; Khảo </a:t>
            </a:r>
            <a:r>
              <a:rPr lang="en-US" sz="3400" dirty="0" err="1">
                <a:effectLst/>
                <a:latin typeface="Times New Roman" panose="02020603050405020304" pitchFamily="18" charset="0"/>
                <a:ea typeface="Times New Roman" panose="02020603050405020304" pitchFamily="18" charset="0"/>
              </a:rPr>
              <a:t>sát</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đánh</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giá</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thực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trạng</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quan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hệ</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xã</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hội</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có</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liên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quan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đến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dự</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thảo</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văn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bản</a:t>
            </a:r>
            <a:r>
              <a:rPr lang="en-US" sz="3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Soạn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thảo</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hồ</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sơ</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dự</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thảo</a:t>
            </a:r>
            <a:r>
              <a:rPr lang="en-US" sz="34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748930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3.2.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Lấy</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ý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kiến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góp</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ý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dự</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thảo</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văn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bản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49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337912"/>
            <a:ext cx="8229600" cy="4788251"/>
          </a:xfrm>
        </p:spPr>
        <p:txBody>
          <a:bodyPr>
            <a:noAutofit/>
          </a:bodyPr>
          <a:lstStyle/>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Đăng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tải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hồ</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thảo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trên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cổng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thông</a:t>
            </a:r>
            <a:r>
              <a:rPr lang="en-US" sz="2400" dirty="0">
                <a:effectLst/>
                <a:latin typeface="Times New Roman" panose="02020603050405020304" pitchFamily="18" charset="0"/>
                <a:ea typeface="Times New Roman" panose="02020603050405020304" pitchFamily="18" charset="0"/>
              </a:rPr>
              <a:t> tin </a:t>
            </a:r>
            <a:r>
              <a:rPr lang="en-US" sz="2400" dirty="0" err="1">
                <a:effectLst/>
                <a:latin typeface="Times New Roman" panose="02020603050405020304" pitchFamily="18" charset="0"/>
                <a:ea typeface="Times New Roman" panose="02020603050405020304" pitchFamily="18" charset="0"/>
              </a:rPr>
              <a:t>điện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tử</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trong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thời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ít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nhất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rPr>
              <a:t> 10 </a:t>
            </a:r>
            <a:r>
              <a:rPr lang="en-US" sz="2400" dirty="0" err="1">
                <a:effectLst/>
                <a:latin typeface="Times New Roman" panose="02020603050405020304" pitchFamily="18" charset="0"/>
                <a:ea typeface="Times New Roman" panose="02020603050405020304" pitchFamily="18" charset="0"/>
              </a:rPr>
              <a:t>ngày</a:t>
            </a:r>
            <a:r>
              <a:rPr lang="en-US" sz="24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Tổ</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chức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lấy</a:t>
            </a:r>
            <a:r>
              <a:rPr lang="en-US" sz="2400" dirty="0">
                <a:effectLst/>
                <a:latin typeface="Times New Roman" panose="02020603050405020304" pitchFamily="18" charset="0"/>
                <a:ea typeface="Times New Roman" panose="02020603050405020304" pitchFamily="18" charset="0"/>
              </a:rPr>
              <a:t> ý </a:t>
            </a:r>
            <a:r>
              <a:rPr lang="en-US" sz="2400" dirty="0" err="1">
                <a:effectLst/>
                <a:latin typeface="Times New Roman" panose="02020603050405020304" pitchFamily="18" charset="0"/>
                <a:ea typeface="Times New Roman" panose="02020603050405020304" pitchFamily="18" charset="0"/>
              </a:rPr>
              <a:t>kiến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góp</a:t>
            </a:r>
            <a:r>
              <a:rPr lang="en-US" sz="2400" dirty="0">
                <a:effectLst/>
                <a:latin typeface="Times New Roman" panose="02020603050405020304" pitchFamily="18" charset="0"/>
                <a:ea typeface="Times New Roman" panose="02020603050405020304" pitchFamily="18" charset="0"/>
              </a:rPr>
              <a:t> ý </a:t>
            </a:r>
            <a:r>
              <a:rPr lang="en-US" sz="2400" err="1">
                <a:effectLst/>
                <a:latin typeface="Times New Roman" panose="02020603050405020304" pitchFamily="18" charset="0"/>
                <a:ea typeface="Times New Roman" panose="02020603050405020304" pitchFamily="18" charset="0"/>
              </a:rPr>
              <a:t>dự</a:t>
            </a:r>
            <a:r>
              <a:rPr lang="en-US" sz="2400">
                <a:effectLst/>
                <a:latin typeface="Times New Roman" panose="02020603050405020304" pitchFamily="18" charset="0"/>
                <a:ea typeface="Times New Roman" panose="02020603050405020304" pitchFamily="18" charset="0"/>
              </a:rPr>
              <a:t> thảo</a:t>
            </a:r>
            <a:r>
              <a:rPr lang="en-US" sz="2400">
                <a:latin typeface="Times New Roman" panose="02020603050405020304" pitchFamily="18" charset="0"/>
                <a:ea typeface="Times New Roman" panose="02020603050405020304" pitchFamily="18" charset="0"/>
              </a:rPr>
              <a:t> đ</a:t>
            </a:r>
            <a:r>
              <a:rPr lang="en-US" sz="2400">
                <a:effectLst/>
                <a:latin typeface="Times New Roman" panose="02020603050405020304" pitchFamily="18" charset="0"/>
                <a:ea typeface="Times New Roman" panose="02020603050405020304" pitchFamily="18" charset="0"/>
              </a:rPr>
              <a:t>ối </a:t>
            </a:r>
            <a:r>
              <a:rPr lang="en-US" sz="2400" dirty="0" err="1">
                <a:effectLst/>
                <a:latin typeface="Times New Roman" panose="02020603050405020304" pitchFamily="18" charset="0"/>
                <a:ea typeface="Times New Roman" panose="02020603050405020304" pitchFamily="18" charset="0"/>
              </a:rPr>
              <a:t>tượng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chịu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động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trực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tiếp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thảo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nghị</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tổ</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chức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nhân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khác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có</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liên</a:t>
            </a:r>
            <a:r>
              <a:rPr lang="en-US" sz="2400">
                <a:effectLst/>
                <a:latin typeface="Times New Roman" panose="02020603050405020304" pitchFamily="18" charset="0"/>
                <a:ea typeface="Times New Roman" panose="02020603050405020304" pitchFamily="18" charset="0"/>
              </a:rPr>
              <a:t> quan theo các hình thức quy định.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a:effectLst/>
                <a:latin typeface="Times New Roman" panose="02020603050405020304" pitchFamily="18" charset="0"/>
                <a:ea typeface="Times New Roman" panose="02020603050405020304" pitchFamily="18" charset="0"/>
              </a:rPr>
              <a:t>Lưu ý: Phải đảm bảo thời gian lấy ý kiến các cơ quan </a:t>
            </a:r>
            <a:r>
              <a:rPr lang="vi-VN" sz="2400">
                <a:effectLst/>
                <a:latin typeface="Times New Roman" panose="02020603050405020304" pitchFamily="18" charset="0"/>
                <a:ea typeface="Times New Roman" panose="02020603050405020304" pitchFamily="18" charset="0"/>
              </a:rPr>
              <a:t>trong </a:t>
            </a:r>
            <a:r>
              <a:rPr lang="vi-VN" sz="2400" dirty="0">
                <a:effectLst/>
                <a:latin typeface="Times New Roman" panose="02020603050405020304" pitchFamily="18" charset="0"/>
                <a:ea typeface="Times New Roman" panose="02020603050405020304" pitchFamily="18" charset="0"/>
              </a:rPr>
              <a:t>thời hạn </a:t>
            </a:r>
            <a:r>
              <a:rPr lang="vi-VN" sz="2400">
                <a:effectLst/>
                <a:latin typeface="Times New Roman" panose="02020603050405020304" pitchFamily="18" charset="0"/>
                <a:ea typeface="Times New Roman" panose="02020603050405020304" pitchFamily="18" charset="0"/>
              </a:rPr>
              <a:t>10 ngày</a:t>
            </a:r>
            <a:r>
              <a:rPr lang="en-US" sz="2400">
                <a:effectLst/>
                <a:latin typeface="Times New Roman" panose="02020603050405020304" pitchFamily="18" charset="0"/>
                <a:ea typeface="Times New Roman" panose="02020603050405020304" pitchFamily="18" charset="0"/>
              </a:rPr>
              <a:t> để các cơ quan có ý kiến, bắt buộc lấy ý kiến SNV, STC, STP, SKHCN</a:t>
            </a:r>
            <a:r>
              <a:rPr lang="vi-VN" sz="240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Gửi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hồ</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thảo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văn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bản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cử</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đại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diện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cuộc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họp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phản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biện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xã</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hội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Mặt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trận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Tổ</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quốc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Việt</a:t>
            </a:r>
            <a:r>
              <a:rPr lang="en-US" sz="2400" dirty="0">
                <a:effectLst/>
                <a:latin typeface="Times New Roman" panose="02020603050405020304" pitchFamily="18" charset="0"/>
                <a:ea typeface="Times New Roman" panose="02020603050405020304" pitchFamily="18" charset="0"/>
              </a:rPr>
              <a:t> Nam </a:t>
            </a:r>
            <a:r>
              <a:rPr lang="en-US" sz="2400" dirty="0" err="1">
                <a:effectLst/>
                <a:latin typeface="Times New Roman" panose="02020603050405020304" pitchFamily="18" charset="0"/>
                <a:ea typeface="Times New Roman" panose="02020603050405020304" pitchFamily="18" charset="0"/>
              </a:rPr>
              <a:t>cấp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tổ</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chức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chính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trị</a:t>
            </a:r>
            <a:r>
              <a:rPr lang="en-US" sz="2400" dirty="0">
                <a:effectLst/>
                <a:latin typeface="Times New Roman" panose="02020603050405020304" pitchFamily="18" charset="0"/>
                <a:ea typeface="Times New Roman" panose="02020603050405020304" pitchFamily="18" charset="0"/>
              </a:rPr>
              <a:t> - </a:t>
            </a:r>
            <a:r>
              <a:rPr lang="en-US" sz="2400" dirty="0" err="1">
                <a:effectLst/>
                <a:latin typeface="Times New Roman" panose="02020603050405020304" pitchFamily="18" charset="0"/>
                <a:ea typeface="Times New Roman" panose="02020603050405020304" pitchFamily="18" charset="0"/>
              </a:rPr>
              <a:t>xã</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hội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khi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được</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đề</a:t>
            </a:r>
            <a:r>
              <a:rPr lang="en-US" sz="2400">
                <a:effectLst/>
                <a:latin typeface="Times New Roman" panose="02020603050405020304" pitchFamily="18" charset="0"/>
                <a:ea typeface="Times New Roman" panose="02020603050405020304" pitchFamily="18" charset="0"/>
              </a:rPr>
              <a:t> nghị</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446488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3.2.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Lấy</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ý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kiến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góp</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ý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dự</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thảo</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văn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bản</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49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337912"/>
            <a:ext cx="8229600" cy="4788251"/>
          </a:xfrm>
        </p:spPr>
        <p:txBody>
          <a:bodyPr>
            <a:noAutofit/>
          </a:bodyPr>
          <a:lstStyle/>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 Thành </a:t>
            </a:r>
            <a:r>
              <a:rPr lang="en-US" sz="2000" dirty="0" err="1">
                <a:effectLst/>
                <a:latin typeface="Times New Roman" panose="02020603050405020304" pitchFamily="18" charset="0"/>
                <a:ea typeface="Times New Roman" panose="02020603050405020304" pitchFamily="18" charset="0"/>
              </a:rPr>
              <a:t>phần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hồ</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gửi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lấy</a:t>
            </a:r>
            <a:r>
              <a:rPr lang="en-US" sz="2000" dirty="0">
                <a:effectLst/>
                <a:latin typeface="Times New Roman" panose="02020603050405020304" pitchFamily="18" charset="0"/>
                <a:ea typeface="Times New Roman" panose="02020603050405020304" pitchFamily="18" charset="0"/>
              </a:rPr>
              <a:t> ý </a:t>
            </a:r>
            <a:r>
              <a:rPr lang="en-US" sz="2000" dirty="0" err="1">
                <a:effectLst/>
                <a:latin typeface="Times New Roman" panose="02020603050405020304" pitchFamily="18" charset="0"/>
                <a:ea typeface="Times New Roman" panose="02020603050405020304" pitchFamily="18" charset="0"/>
              </a:rPr>
              <a:t>kiến</a:t>
            </a:r>
            <a:r>
              <a:rPr lang="en-US" sz="2000" dirty="0">
                <a:effectLst/>
                <a:latin typeface="Times New Roman" panose="02020603050405020304" pitchFamily="18" charset="0"/>
                <a:ea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rPr>
              <a:t>phản biện xã hội, bao gồm các tài liệu sau đây:</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rPr>
              <a:t> Tờ trình </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rPr>
              <a:t> Dự thảo </a:t>
            </a:r>
            <a:r>
              <a:rPr lang="en-US" sz="2000" dirty="0" err="1">
                <a:effectLst/>
                <a:latin typeface="Times New Roman" panose="02020603050405020304" pitchFamily="18" charset="0"/>
                <a:ea typeface="Times New Roman" panose="02020603050405020304" pitchFamily="18" charset="0"/>
              </a:rPr>
              <a:t>quyết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rPr>
              <a:t> Báo cáo tổng kết việc </a:t>
            </a:r>
            <a:r>
              <a:rPr lang="en-US" sz="2000" dirty="0">
                <a:effectLst/>
                <a:latin typeface="Times New Roman" panose="02020603050405020304" pitchFamily="18" charset="0"/>
                <a:ea typeface="Times New Roman" panose="02020603050405020304" pitchFamily="18" charset="0"/>
              </a:rPr>
              <a:t>THPL</a:t>
            </a:r>
            <a:r>
              <a:rPr lang="vi-VN" sz="2000" dirty="0">
                <a:effectLst/>
                <a:latin typeface="Times New Roman" panose="02020603050405020304" pitchFamily="18" charset="0"/>
                <a:ea typeface="Times New Roman" panose="02020603050405020304" pitchFamily="18" charset="0"/>
              </a:rPr>
              <a:t> hoặc đánh giá thực trạng quan hệ xã hội liên quan đến dự thảo văn bản kèm phụ lục rà soát các chủ trương, đường lối của Đảng, văn bản quy phạm pháp luật có liên quan ;</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rPr>
              <a:t> Bản so sánh, thuyết minh nội dung dự thảo </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rPr>
              <a:t> Bản đánh </a:t>
            </a:r>
            <a:r>
              <a:rPr lang="vi-VN" sz="2000">
                <a:effectLst/>
                <a:latin typeface="Times New Roman" panose="02020603050405020304" pitchFamily="18" charset="0"/>
                <a:ea typeface="Times New Roman" panose="02020603050405020304" pitchFamily="18" charset="0"/>
              </a:rPr>
              <a:t>giá </a:t>
            </a:r>
            <a:r>
              <a:rPr lang="en-US" sz="2000">
                <a:effectLst/>
                <a:latin typeface="Times New Roman" panose="02020603050405020304" pitchFamily="18" charset="0"/>
                <a:ea typeface="Times New Roman" panose="02020603050405020304" pitchFamily="18" charset="0"/>
              </a:rPr>
              <a:t>TTHC</a:t>
            </a:r>
            <a:r>
              <a:rPr lang="vi-VN" sz="2000">
                <a:effectLst/>
                <a:latin typeface="Times New Roman" panose="02020603050405020304" pitchFamily="18" charset="0"/>
                <a:ea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rPr>
              <a:t>việc phân cấp, thực hiện nhiệm vụ, quyền hạn được phân cấp, việc ứng dụng, thúc đẩy phát triển khoa học, công nghệ, </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Tổng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hợp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nghiên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cứu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tiếp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giải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trình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các</a:t>
            </a:r>
            <a:r>
              <a:rPr lang="en-US" sz="2000" dirty="0">
                <a:effectLst/>
                <a:latin typeface="Times New Roman" panose="02020603050405020304" pitchFamily="18" charset="0"/>
                <a:ea typeface="Times New Roman" panose="02020603050405020304" pitchFamily="18" charset="0"/>
              </a:rPr>
              <a:t> ý </a:t>
            </a:r>
            <a:r>
              <a:rPr lang="en-US" sz="2000" dirty="0" err="1">
                <a:effectLst/>
                <a:latin typeface="Times New Roman" panose="02020603050405020304" pitchFamily="18" charset="0"/>
                <a:ea typeface="Times New Roman" panose="02020603050405020304" pitchFamily="18" charset="0"/>
              </a:rPr>
              <a:t>kiến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góp</a:t>
            </a:r>
            <a:r>
              <a:rPr lang="en-US" sz="2000" dirty="0">
                <a:effectLst/>
                <a:latin typeface="Times New Roman" panose="02020603050405020304" pitchFamily="18" charset="0"/>
                <a:ea typeface="Times New Roman" panose="02020603050405020304" pitchFamily="18" charset="0"/>
              </a:rPr>
              <a:t> ý, </a:t>
            </a:r>
            <a:r>
              <a:rPr lang="en-US" sz="2000" dirty="0" err="1">
                <a:effectLst/>
                <a:latin typeface="Times New Roman" panose="02020603050405020304" pitchFamily="18" charset="0"/>
                <a:ea typeface="Times New Roman" panose="02020603050405020304" pitchFamily="18" charset="0"/>
              </a:rPr>
              <a:t>phản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biện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xã</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hội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và</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hoàn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thiện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hồ</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dự</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văn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3465116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spcBef>
                <a:spcPts val="600"/>
              </a:spcBef>
              <a:spcAft>
                <a:spcPts val="600"/>
              </a:spcAft>
            </a:pP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3.3. </a:t>
            </a:r>
            <a:r>
              <a:rPr lang="vi-VN" sz="3600" i="1" dirty="0">
                <a:solidFill>
                  <a:schemeClr val="accent2">
                    <a:lumMod val="75000"/>
                  </a:schemeClr>
                </a:solidFill>
                <a:effectLst/>
                <a:latin typeface="Times New Roman" panose="02020603050405020304" pitchFamily="18" charset="0"/>
                <a:ea typeface="Times New Roman" panose="02020603050405020304" pitchFamily="18" charset="0"/>
              </a:rPr>
              <a:t>Truyền thông chính sách, dự thảo văn bản quy phạm pháp luật</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3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6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6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6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578543"/>
            <a:ext cx="8229600" cy="4547620"/>
          </a:xfrm>
        </p:spPr>
        <p:txBody>
          <a:bodyPr>
            <a:noAutofit/>
          </a:bodyPr>
          <a:lstStyle/>
          <a:p>
            <a:pPr marL="0" indent="0" algn="just">
              <a:lnSpc>
                <a:spcPct val="107000"/>
              </a:lnSpc>
              <a:spcBef>
                <a:spcPts val="600"/>
              </a:spcBef>
              <a:spcAft>
                <a:spcPts val="600"/>
              </a:spcAft>
              <a:buNone/>
            </a:pPr>
            <a:r>
              <a:rPr lang="en-US" sz="2000" b="1">
                <a:effectLst/>
                <a:latin typeface="Times New Roman" panose="02020603050405020304" pitchFamily="18" charset="0"/>
                <a:ea typeface="Times New Roman" panose="02020603050405020304" pitchFamily="18" charset="0"/>
                <a:cs typeface="Times New Roman" panose="02020603050405020304" pitchFamily="18" charset="0"/>
              </a:rPr>
              <a:t>Thời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từ thời điểm lấy ý kiến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ý</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dự thảo văn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bản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QPPL</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đến khi cơ quan nhà nước, người có thẩm quyền thông qua hoặc ban hành.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Nội </a:t>
            </a:r>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dung </a:t>
            </a: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truyền thông</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Sự cần thiết ban hành chính sách, văn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bản </a:t>
            </a:r>
            <a:r>
              <a:rPr lang="en-US" sz="2000" smtClean="0">
                <a:effectLst/>
                <a:latin typeface="Times New Roman" panose="02020603050405020304" pitchFamily="18" charset="0"/>
                <a:ea typeface="Times New Roman" panose="02020603050405020304" pitchFamily="18" charset="0"/>
                <a:cs typeface="Times New Roman" panose="02020603050405020304" pitchFamily="18" charset="0"/>
              </a:rPr>
              <a:t>QPPL</a:t>
            </a:r>
            <a:r>
              <a:rPr lang="vi-VN" sz="200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Nội dung cơ bản bao gồm: nội dung mới, sửa đổi, bổ sung của chính sách, dự thảo văn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bản </a:t>
            </a:r>
            <a:r>
              <a:rPr lang="en-US" sz="2000" smtClean="0">
                <a:effectLst/>
                <a:latin typeface="Times New Roman" panose="02020603050405020304" pitchFamily="18" charset="0"/>
                <a:ea typeface="Times New Roman" panose="02020603050405020304" pitchFamily="18" charset="0"/>
                <a:cs typeface="Times New Roman" panose="02020603050405020304" pitchFamily="18" charset="0"/>
              </a:rPr>
              <a:t>QPPL</a:t>
            </a:r>
            <a:r>
              <a:rPr lang="vi-VN" sz="200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Nội dung khác (nếu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có).</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000" b="1">
                <a:effectLst/>
                <a:latin typeface="Times New Roman" panose="02020603050405020304" pitchFamily="18" charset="0"/>
                <a:ea typeface="Times New Roman" panose="02020603050405020304" pitchFamily="18" charset="0"/>
                <a:cs typeface="Times New Roman" panose="02020603050405020304" pitchFamily="18" charset="0"/>
              </a:rPr>
              <a:t>Hình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Đăng tải trên cổng hoặc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trang </a:t>
            </a:r>
            <a:r>
              <a:rPr lang="en-US" sz="2000" smtClean="0">
                <a:effectLst/>
                <a:latin typeface="Times New Roman" panose="02020603050405020304" pitchFamily="18" charset="0"/>
                <a:ea typeface="Times New Roman" panose="02020603050405020304" pitchFamily="18" charset="0"/>
                <a:cs typeface="Times New Roman" panose="02020603050405020304" pitchFamily="18" charset="0"/>
              </a:rPr>
              <a:t>TTĐT </a:t>
            </a:r>
            <a:r>
              <a:rPr lang="vi-VN" sz="2000" smtClean="0">
                <a:effectLst/>
                <a:latin typeface="Times New Roman" panose="02020603050405020304" pitchFamily="18" charset="0"/>
                <a:ea typeface="Times New Roman" panose="02020603050405020304" pitchFamily="18" charset="0"/>
                <a:cs typeface="Times New Roman" panose="02020603050405020304" pitchFamily="18" charset="0"/>
              </a:rPr>
              <a:t>của </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cơ quan mình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Tổ chức truyền thông bằng hình thức phù hợp.</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66464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Bef>
                <a:spcPts val="600"/>
              </a:spcBef>
              <a:spcAft>
                <a:spcPts val="600"/>
              </a:spcAft>
            </a:pPr>
            <a: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t>3.4. </a:t>
            </a:r>
            <a:r>
              <a:rPr lang="vi-VN" sz="3000" i="1" dirty="0">
                <a:solidFill>
                  <a:schemeClr val="accent2">
                    <a:lumMod val="75000"/>
                  </a:schemeClr>
                </a:solidFill>
                <a:effectLst/>
                <a:latin typeface="Times New Roman" panose="02020603050405020304" pitchFamily="18" charset="0"/>
                <a:ea typeface="Times New Roman" panose="02020603050405020304" pitchFamily="18" charset="0"/>
              </a:rPr>
              <a:t>Thẩm định dự thảo quyết </a:t>
            </a:r>
            <a:r>
              <a:rPr lang="en-US" sz="30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t> </a:t>
            </a:r>
            <a:b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br>
            <a: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t>(</a:t>
            </a:r>
            <a:r>
              <a:rPr lang="en-US" sz="30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t> 50 </a:t>
            </a:r>
            <a:r>
              <a:rPr lang="en-US" sz="30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0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0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0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250257" y="1417638"/>
            <a:ext cx="8681987" cy="4708525"/>
          </a:xfrm>
        </p:spPr>
        <p:txBody>
          <a:bodyPr>
            <a:noAutofit/>
          </a:bodyPr>
          <a:lstStyle/>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quan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có</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trách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nhiệm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Sở</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Tư</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pháp</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Cách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thức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thực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hiện</a:t>
            </a:r>
            <a:r>
              <a:rPr lang="en-US" sz="2200" dirty="0">
                <a:effectLst/>
                <a:latin typeface="Times New Roman" panose="02020603050405020304" pitchFamily="18" charset="0"/>
                <a:ea typeface="Times New Roman" panose="02020603050405020304" pitchFamily="18" charset="0"/>
              </a:rPr>
              <a:t>:</a:t>
            </a:r>
            <a:r>
              <a:rPr lang="en-US" sz="2200" b="1"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Sở</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Tư</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pháp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hoặc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tổ</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chức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hội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đồng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hoặc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cuộc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họp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hoặc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lấy</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bằng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văn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Hồ</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gửi</a:t>
            </a:r>
            <a:r>
              <a:rPr lang="en-US" sz="2200" dirty="0">
                <a:effectLst/>
                <a:latin typeface="Times New Roman" panose="02020603050405020304" pitchFamily="18" charset="0"/>
                <a:ea typeface="Times New Roman" panose="02020603050405020304" pitchFamily="18" charset="0"/>
              </a:rPr>
              <a:t> </a:t>
            </a:r>
            <a:r>
              <a:rPr lang="en-US" sz="2200" err="1">
                <a:effectLst/>
                <a:latin typeface="Times New Roman" panose="02020603050405020304" pitchFamily="18" charset="0"/>
                <a:ea typeface="Times New Roman" panose="02020603050405020304" pitchFamily="18" charset="0"/>
              </a:rPr>
              <a:t>thẩm</a:t>
            </a:r>
            <a:r>
              <a:rPr lang="en-US" sz="2200">
                <a:effectLst/>
                <a:latin typeface="Times New Roman" panose="02020603050405020304" pitchFamily="18" charset="0"/>
                <a:ea typeface="Times New Roman" panose="02020603050405020304" pitchFamily="18" charset="0"/>
              </a:rPr>
              <a:t> định:  </a:t>
            </a:r>
            <a:r>
              <a:rPr lang="en-US" sz="2200" dirty="0">
                <a:effectLst/>
                <a:latin typeface="Times New Roman" panose="02020603050405020304" pitchFamily="18" charset="0"/>
                <a:ea typeface="Times New Roman" panose="02020603050405020304" pitchFamily="18" charset="0"/>
              </a:rPr>
              <a:t>Văn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đề</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nghị</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tài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liệu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như</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gửi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lấy</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tổng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hợp</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tiếp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giải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góp</a:t>
            </a:r>
            <a:r>
              <a:rPr lang="en-US" sz="2200" dirty="0">
                <a:effectLst/>
                <a:latin typeface="Times New Roman" panose="02020603050405020304" pitchFamily="18" charset="0"/>
                <a:ea typeface="Times New Roman" panose="02020603050405020304" pitchFamily="18" charset="0"/>
              </a:rPr>
              <a:t> ý.</a:t>
            </a: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Thời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hạn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trong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thời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hạn</a:t>
            </a:r>
            <a:r>
              <a:rPr lang="en-US" sz="2200" dirty="0">
                <a:effectLst/>
                <a:latin typeface="Times New Roman" panose="02020603050405020304" pitchFamily="18" charset="0"/>
                <a:ea typeface="Times New Roman" panose="02020603050405020304" pitchFamily="18" charset="0"/>
              </a:rPr>
              <a:t> 15 </a:t>
            </a:r>
            <a:r>
              <a:rPr lang="en-US" sz="2200" dirty="0" err="1">
                <a:effectLst/>
                <a:latin typeface="Times New Roman" panose="02020603050405020304" pitchFamily="18" charset="0"/>
                <a:ea typeface="Times New Roman" panose="02020603050405020304" pitchFamily="18" charset="0"/>
              </a:rPr>
              <a:t>ngày</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kể</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từ</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ngày</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nhận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đủ</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hồ</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sơ</a:t>
            </a:r>
            <a:r>
              <a:rPr lang="en-US" sz="22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20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lại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quyết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a:effectLst/>
                <a:latin typeface="Times New Roman" panose="02020603050405020304" pitchFamily="18" charset="0"/>
                <a:ea typeface="Times New Roman" panose="02020603050405020304" pitchFamily="18" charset="0"/>
              </a:rPr>
              <a:t>: nếu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văn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chưa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đủ</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điều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kiện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Sở</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Tư</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pháp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hành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lại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endParaRPr lang="en-US" sz="22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200">
                <a:effectLst/>
                <a:latin typeface="Times New Roman" panose="02020603050405020304" pitchFamily="18" charset="0"/>
                <a:ea typeface="Times New Roman" panose="02020603050405020304" pitchFamily="18" charset="0"/>
              </a:rPr>
              <a:t>Cách </a:t>
            </a:r>
            <a:r>
              <a:rPr lang="en-US" sz="2200" dirty="0" err="1">
                <a:effectLst/>
                <a:latin typeface="Times New Roman" panose="02020603050405020304" pitchFamily="18" charset="0"/>
                <a:ea typeface="Times New Roman" panose="02020603050405020304" pitchFamily="18" charset="0"/>
              </a:rPr>
              <a:t>thức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thời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hạn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và</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nội</a:t>
            </a:r>
            <a:r>
              <a:rPr lang="en-US" sz="2200" dirty="0">
                <a:effectLst/>
                <a:latin typeface="Times New Roman" panose="02020603050405020304" pitchFamily="18" charset="0"/>
                <a:ea typeface="Times New Roman" panose="02020603050405020304" pitchFamily="18" charset="0"/>
              </a:rPr>
              <a:t> dung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như</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quy</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về</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lần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đầu</a:t>
            </a:r>
            <a:r>
              <a:rPr lang="en-US" sz="22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5643459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Bef>
                <a:spcPts val="600"/>
              </a:spcBef>
              <a:spcAft>
                <a:spcPts val="600"/>
              </a:spcAft>
            </a:pP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3.5. UBND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tỉnh</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xem</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xét</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ban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hành</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quyết</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51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32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32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32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250257" y="1417638"/>
            <a:ext cx="8681987" cy="4708525"/>
          </a:xfrm>
        </p:spPr>
        <p:txBody>
          <a:bodyPr>
            <a:noAutofit/>
          </a:bodyPr>
          <a:lstStyle/>
          <a:p>
            <a:pPr marL="0" indent="0" algn="just">
              <a:spcBef>
                <a:spcPts val="600"/>
              </a:spcBef>
              <a:spcAft>
                <a:spcPts val="600"/>
              </a:spcAft>
              <a:buNone/>
            </a:pPr>
            <a:r>
              <a:rPr lang="en-US" sz="2400">
                <a:effectLst/>
                <a:latin typeface="Times New Roman" panose="02020603050405020304" pitchFamily="18" charset="0"/>
                <a:ea typeface="Times New Roman" panose="02020603050405020304" pitchFamily="18" charset="0"/>
              </a:rPr>
              <a:t>- Cơ quan </a:t>
            </a:r>
            <a:r>
              <a:rPr lang="en-US" sz="2400" dirty="0" err="1">
                <a:effectLst/>
                <a:latin typeface="Times New Roman" panose="02020603050405020304" pitchFamily="18" charset="0"/>
                <a:ea typeface="Times New Roman" panose="02020603050405020304" pitchFamily="18" charset="0"/>
              </a:rPr>
              <a:t>chủ</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a:t>
            </a:r>
            <a:r>
              <a:rPr lang="en-US" sz="2400" dirty="0">
                <a:effectLst/>
                <a:latin typeface="Times New Roman" panose="02020603050405020304" pitchFamily="18" charset="0"/>
                <a:ea typeface="Times New Roman" panose="02020603050405020304" pitchFamily="18" charset="0"/>
              </a:rPr>
              <a:t> </a:t>
            </a:r>
            <a:r>
              <a:rPr lang="en-US" sz="2400" err="1">
                <a:effectLst/>
                <a:latin typeface="Times New Roman" panose="02020603050405020304" pitchFamily="18" charset="0"/>
                <a:ea typeface="Times New Roman" panose="02020603050405020304" pitchFamily="18" charset="0"/>
              </a:rPr>
              <a:t>soạn</a:t>
            </a:r>
            <a:r>
              <a:rPr lang="en-US" sz="2400">
                <a:effectLst/>
                <a:latin typeface="Times New Roman" panose="02020603050405020304" pitchFamily="18" charset="0"/>
                <a:ea typeface="Times New Roman" panose="02020603050405020304" pitchFamily="18" charset="0"/>
              </a:rPr>
              <a:t> thảo n</a:t>
            </a:r>
            <a:r>
              <a:rPr lang="vi-VN" sz="2400">
                <a:effectLst/>
                <a:latin typeface="Times New Roman" panose="02020603050405020304" pitchFamily="18" charset="0"/>
                <a:ea typeface="Times New Roman" panose="02020603050405020304" pitchFamily="18" charset="0"/>
              </a:rPr>
              <a:t>ghiên </a:t>
            </a:r>
            <a:r>
              <a:rPr lang="vi-VN" sz="2400" dirty="0">
                <a:effectLst/>
                <a:latin typeface="Times New Roman" panose="02020603050405020304" pitchFamily="18" charset="0"/>
                <a:ea typeface="Times New Roman" panose="02020603050405020304" pitchFamily="18" charset="0"/>
              </a:rPr>
              <a:t>cứu tiếp thu, giải trình ý kiến thẩm định để chỉnh lý, hoàn thiện hồ sơ dự thảo văn bản;</a:t>
            </a:r>
            <a:endParaRPr lang="en-US" sz="24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40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Thành </a:t>
            </a:r>
            <a:r>
              <a:rPr lang="en-US" sz="2400" dirty="0" err="1">
                <a:effectLst/>
                <a:latin typeface="Times New Roman" panose="02020603050405020304" pitchFamily="18" charset="0"/>
                <a:ea typeface="Times New Roman" panose="02020603050405020304" pitchFamily="18" charset="0"/>
              </a:rPr>
              <a:t>phần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hồ</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trình</a:t>
            </a:r>
            <a:r>
              <a:rPr lang="en-US" sz="2400" dirty="0">
                <a:effectLst/>
                <a:latin typeface="Times New Roman" panose="02020603050405020304" pitchFamily="18" charset="0"/>
                <a:ea typeface="Times New Roman" panose="02020603050405020304" pitchFamily="18" charset="0"/>
              </a:rPr>
              <a:t> UBND </a:t>
            </a:r>
            <a:r>
              <a:rPr lang="en-US" sz="2400" dirty="0" err="1">
                <a:effectLst/>
                <a:latin typeface="Times New Roman" panose="02020603050405020304" pitchFamily="18" charset="0"/>
                <a:ea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đồng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thời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gửi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Sở</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Tư</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pháp</a:t>
            </a:r>
            <a:r>
              <a:rPr lang="en-US" sz="2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Tài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liệu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như</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gửi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thẩm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Báo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thẩm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báo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tiếp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giải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trình</a:t>
            </a:r>
            <a:r>
              <a:rPr lang="en-US" sz="2400" dirty="0">
                <a:effectLst/>
                <a:latin typeface="Times New Roman" panose="02020603050405020304" pitchFamily="18" charset="0"/>
                <a:ea typeface="Times New Roman" panose="02020603050405020304" pitchFamily="18" charset="0"/>
              </a:rPr>
              <a:t> ý </a:t>
            </a:r>
            <a:r>
              <a:rPr lang="en-US" sz="2400" dirty="0" err="1">
                <a:effectLst/>
                <a:latin typeface="Times New Roman" panose="02020603050405020304" pitchFamily="18" charset="0"/>
                <a:ea typeface="Times New Roman" panose="02020603050405020304" pitchFamily="18" charset="0"/>
              </a:rPr>
              <a:t>kiến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thẩm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Ủy</a:t>
            </a:r>
            <a:r>
              <a:rPr lang="en-US" sz="2400" dirty="0">
                <a:effectLst/>
                <a:latin typeface="Times New Roman" panose="02020603050405020304" pitchFamily="18" charset="0"/>
                <a:ea typeface="Times New Roman" panose="02020603050405020304" pitchFamily="18" charset="0"/>
              </a:rPr>
              <a:t> ban </a:t>
            </a:r>
            <a:r>
              <a:rPr lang="en-US" sz="2400" dirty="0" err="1">
                <a:effectLst/>
                <a:latin typeface="Times New Roman" panose="02020603050405020304" pitchFamily="18" charset="0"/>
                <a:ea typeface="Times New Roman" panose="02020603050405020304" pitchFamily="18" charset="0"/>
              </a:rPr>
              <a:t>nhân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dân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xem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xét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thông</a:t>
            </a:r>
            <a:r>
              <a:rPr lang="en-US" sz="2400" dirty="0">
                <a:effectLst/>
                <a:latin typeface="Times New Roman" panose="02020603050405020304" pitchFamily="18" charset="0"/>
                <a:ea typeface="Times New Roman" panose="02020603050405020304" pitchFamily="18" charset="0"/>
              </a:rPr>
              <a:t> qua </a:t>
            </a:r>
            <a:r>
              <a:rPr lang="en-US" sz="2400" dirty="0" err="1">
                <a:effectLst/>
                <a:latin typeface="Times New Roman" panose="02020603050405020304" pitchFamily="18" charset="0"/>
                <a:ea typeface="Times New Roman" panose="02020603050405020304" pitchFamily="18" charset="0"/>
              </a:rPr>
              <a:t>dự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thảo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Chủ</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tịch</a:t>
            </a:r>
            <a:r>
              <a:rPr lang="en-US" sz="2400" dirty="0">
                <a:effectLst/>
                <a:latin typeface="Times New Roman" panose="02020603050405020304" pitchFamily="18" charset="0"/>
                <a:ea typeface="Times New Roman" panose="02020603050405020304" pitchFamily="18" charset="0"/>
              </a:rPr>
              <a:t> UBND </a:t>
            </a:r>
            <a:r>
              <a:rPr lang="en-US" sz="2400" dirty="0" err="1">
                <a:effectLst/>
                <a:latin typeface="Times New Roman" panose="02020603050405020304" pitchFamily="18" charset="0"/>
                <a:ea typeface="Times New Roman" panose="02020603050405020304" pitchFamily="18" charset="0"/>
              </a:rPr>
              <a:t>tỉnh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ký</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quyết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869490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70255"/>
          </a:xfrm>
        </p:spPr>
        <p:txBody>
          <a:bodyPr>
            <a:normAutofit fontScale="90000"/>
          </a:bodyPr>
          <a:lstStyle/>
          <a:p>
            <a:endParaRPr dirty="0"/>
          </a:p>
        </p:txBody>
      </p:sp>
      <p:sp>
        <p:nvSpPr>
          <p:cNvPr id="3" name="Content Placeholder 2"/>
          <p:cNvSpPr>
            <a:spLocks noGrp="1"/>
          </p:cNvSpPr>
          <p:nvPr>
            <p:ph idx="1"/>
          </p:nvPr>
        </p:nvSpPr>
        <p:spPr>
          <a:xfrm>
            <a:off x="457200" y="644893"/>
            <a:ext cx="8229600" cy="5481271"/>
          </a:xfrm>
        </p:spPr>
        <p:txBody>
          <a:bodyPr>
            <a:normAutofit fontScale="92500" lnSpcReduction="20000"/>
          </a:bodyPr>
          <a:lstStyle/>
          <a:p>
            <a:endParaRPr dirty="0"/>
          </a:p>
          <a:p>
            <a:pPr marL="0" indent="0" algn="just">
              <a:lnSpc>
                <a:spcPct val="107000"/>
              </a:lnSpc>
              <a:spcAft>
                <a:spcPts val="800"/>
              </a:spcAft>
              <a:buNone/>
            </a:pPr>
            <a:r>
              <a:rPr lang="en-US" sz="3200">
                <a:effectLst/>
                <a:latin typeface="Times New Roman" panose="02020603050405020304" pitchFamily="18" charset="0"/>
                <a:ea typeface="Calibri" panose="020F0502020204030204" pitchFamily="34" charset="0"/>
                <a:cs typeface="Times New Roman" panose="02020603050405020304" pitchFamily="18" charset="0"/>
              </a:rPr>
              <a:t>Đặc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tính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a:effectLst/>
                <a:latin typeface="Times New Roman" panose="02020603050405020304" pitchFamily="18" charset="0"/>
                <a:ea typeface="Calibri" panose="020F0502020204030204" pitchFamily="34" charset="0"/>
                <a:cs typeface="Times New Roman" panose="02020603050405020304" pitchFamily="18" charset="0"/>
              </a:rPr>
              <a:t> QPPL: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bởi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tuân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thủ</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tục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3200">
                <a:effectLst/>
                <a:latin typeface="Times New Roman" panose="02020603050405020304" pitchFamily="18" charset="0"/>
                <a:ea typeface="Calibri" panose="020F0502020204030204" pitchFamily="34" charset="0"/>
                <a:cs typeface="Times New Roman" panose="02020603050405020304" pitchFamily="18" charset="0"/>
              </a:rPr>
              <a:t>Cốt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lõi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mtClean="0">
                <a:effectLst/>
                <a:latin typeface="Times New Roman" panose="02020603050405020304" pitchFamily="18" charset="0"/>
                <a:ea typeface="Calibri" panose="020F0502020204030204" pitchFamily="34" charset="0"/>
                <a:cs typeface="Times New Roman" panose="02020603050405020304" pitchFamily="18" charset="0"/>
              </a:rPr>
              <a:t>QPPL là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đó</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 y="298700"/>
            <a:ext cx="8811928" cy="1299093"/>
          </a:xfrm>
        </p:spPr>
        <p:txBody>
          <a:bodyPr>
            <a:noAutofit/>
          </a:bodyPr>
          <a:lstStyle/>
          <a:p>
            <a:pPr>
              <a:lnSpc>
                <a:spcPct val="107000"/>
              </a:lnSpc>
              <a:spcBef>
                <a:spcPts val="600"/>
              </a:spcBef>
              <a:spcAft>
                <a:spcPts val="1800"/>
              </a:spcAft>
            </a:pP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a:effectLst/>
                <a:latin typeface="Times New Roman" panose="02020603050405020304" pitchFamily="18" charset="0"/>
                <a:ea typeface="Calibri" panose="020F0502020204030204" pitchFamily="34" charset="0"/>
                <a:cs typeface="Times New Roman" panose="02020603050405020304" pitchFamily="18" charset="0"/>
              </a:rPr>
            </a:br>
            <a:r>
              <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573932"/>
            <a:ext cx="8229600" cy="5085723"/>
          </a:xfrm>
        </p:spPr>
        <p:txBody>
          <a:bodyPr>
            <a:noAutofit/>
          </a:bodyPr>
          <a:lstStyle/>
          <a:p>
            <a:pPr marL="0" indent="0">
              <a:buNone/>
            </a:pPr>
            <a:endParaRPr lang="en-US" sz="3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MỤC III</a:t>
            </a:r>
            <a:endParaRPr lang="en-US" sz="34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3000" b="1" dirty="0">
                <a:solidFill>
                  <a:schemeClr val="accent2">
                    <a:lumMod val="75000"/>
                  </a:schemeClr>
                </a:solidFill>
                <a:effectLst/>
                <a:latin typeface="Times New Roman" panose="02020603050405020304" pitchFamily="18" charset="0"/>
                <a:ea typeface="Times New Roman" panose="02020603050405020304" pitchFamily="18" charset="0"/>
              </a:rPr>
              <a:t>XÂY DỰNG, BAN HÀNH QUYẾT ĐỊNH </a:t>
            </a:r>
          </a:p>
          <a:p>
            <a:pPr marL="0" indent="0" algn="ctr">
              <a:spcBef>
                <a:spcPts val="600"/>
              </a:spcBef>
              <a:spcAft>
                <a:spcPts val="600"/>
              </a:spcAft>
              <a:buNone/>
            </a:pPr>
            <a:r>
              <a:rPr lang="en-US" sz="3000" b="1" dirty="0">
                <a:solidFill>
                  <a:schemeClr val="accent2">
                    <a:lumMod val="75000"/>
                  </a:schemeClr>
                </a:solidFill>
                <a:effectLst/>
                <a:latin typeface="Times New Roman" panose="02020603050405020304" pitchFamily="18" charset="0"/>
                <a:ea typeface="Times New Roman" panose="02020603050405020304" pitchFamily="18" charset="0"/>
              </a:rPr>
              <a:t>CỦA CHỦ TỊCH ỦY BAN NHÂN DÂN TỈNH</a:t>
            </a:r>
            <a:endParaRPr lang="en-US" sz="30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2588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dirty="0"/>
          </a:p>
        </p:txBody>
      </p:sp>
      <p:sp>
        <p:nvSpPr>
          <p:cNvPr id="3" name="Content Placeholder 2"/>
          <p:cNvSpPr>
            <a:spLocks noGrp="1"/>
          </p:cNvSpPr>
          <p:nvPr>
            <p:ph idx="1"/>
          </p:nvPr>
        </p:nvSpPr>
        <p:spPr>
          <a:xfrm>
            <a:off x="457200" y="731520"/>
            <a:ext cx="8229600" cy="5394643"/>
          </a:xfrm>
        </p:spPr>
        <p:txBody>
          <a:bodyPr>
            <a:normAutofit fontScale="92500" lnSpcReduction="20000"/>
          </a:bodyPr>
          <a:lstStyle/>
          <a:p>
            <a:endParaRPr dirty="0">
              <a:solidFill>
                <a:srgbClr val="FFFF00"/>
              </a:solidFill>
            </a:endParaRPr>
          </a:p>
          <a:p>
            <a:pPr marL="0" indent="0" algn="just">
              <a:spcBef>
                <a:spcPts val="600"/>
              </a:spcBef>
              <a:spcAft>
                <a:spcPts val="600"/>
              </a:spcAft>
              <a:buNone/>
            </a:pPr>
            <a:r>
              <a:rPr lang="en-US" sz="2800" b="1" dirty="0">
                <a:effectLst/>
                <a:latin typeface="Times New Roman" panose="02020603050405020304" pitchFamily="18" charset="0"/>
                <a:ea typeface="Times New Roman" panose="02020603050405020304" pitchFamily="18" charset="0"/>
              </a:rPr>
              <a:t>1.</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Chủ</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tịch</a:t>
            </a:r>
            <a:r>
              <a:rPr lang="en-US" sz="2800" dirty="0">
                <a:effectLst/>
                <a:latin typeface="Times New Roman" panose="02020603050405020304" pitchFamily="18" charset="0"/>
                <a:ea typeface="Times New Roman" panose="02020603050405020304" pitchFamily="18" charset="0"/>
              </a:rPr>
              <a:t> UBND </a:t>
            </a:r>
            <a:r>
              <a:rPr lang="en-US" sz="2800" dirty="0" err="1">
                <a:effectLst/>
                <a:latin typeface="Times New Roman" panose="02020603050405020304" pitchFamily="18" charset="0"/>
                <a:ea typeface="Times New Roman" panose="02020603050405020304" pitchFamily="18" charset="0"/>
              </a:rPr>
              <a:t>tỉnh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công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soạn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vi-VN" sz="2800" dirty="0">
                <a:effectLst/>
                <a:latin typeface="Times New Roman" panose="02020603050405020304" pitchFamily="18" charset="0"/>
                <a:ea typeface="Times New Roman" panose="02020603050405020304" pitchFamily="18" charset="0"/>
              </a:rPr>
              <a:t> Quyết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rPr>
              <a:t>của </a:t>
            </a:r>
            <a:r>
              <a:rPr lang="en-US" sz="2800" dirty="0" err="1">
                <a:effectLst/>
                <a:latin typeface="Times New Roman" panose="02020603050405020304" pitchFamily="18" charset="0"/>
                <a:ea typeface="Times New Roman" panose="02020603050405020304" pitchFamily="18" charset="0"/>
              </a:rPr>
              <a:t>Chủ</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tịch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Ủy</a:t>
            </a:r>
            <a:r>
              <a:rPr lang="en-US" sz="2800" dirty="0">
                <a:effectLst/>
                <a:latin typeface="Times New Roman" panose="02020603050405020304" pitchFamily="18" charset="0"/>
                <a:ea typeface="Times New Roman" panose="02020603050405020304" pitchFamily="18" charset="0"/>
              </a:rPr>
              <a:t> ban</a:t>
            </a:r>
            <a:r>
              <a:rPr lang="vi-VN" sz="2800" dirty="0">
                <a:effectLst/>
                <a:latin typeface="Times New Roman" panose="02020603050405020304" pitchFamily="18" charset="0"/>
                <a:ea typeface="Times New Roman" panose="02020603050405020304" pitchFamily="18" charset="0"/>
              </a:rPr>
              <a:t> nhân dân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tỉnh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Điều</a:t>
            </a:r>
            <a:r>
              <a:rPr lang="en-US" sz="2800" dirty="0">
                <a:effectLst/>
                <a:latin typeface="Times New Roman" panose="02020603050405020304" pitchFamily="18" charset="0"/>
                <a:ea typeface="Times New Roman" panose="02020603050405020304" pitchFamily="18" charset="0"/>
              </a:rPr>
              <a:t> 51a </a:t>
            </a:r>
            <a:r>
              <a:rPr lang="en-US" sz="2800" dirty="0" err="1">
                <a:effectLst/>
                <a:latin typeface="Times New Roman" panose="02020603050405020304" pitchFamily="18" charset="0"/>
                <a:ea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b="1" dirty="0">
                <a:effectLst/>
                <a:latin typeface="Times New Roman" panose="02020603050405020304" pitchFamily="18" charset="0"/>
                <a:ea typeface="Times New Roman" panose="02020603050405020304" pitchFamily="18" charset="0"/>
              </a:rPr>
              <a:t>2. </a:t>
            </a:r>
            <a:r>
              <a:rPr lang="en-US" sz="2800" dirty="0" err="1">
                <a:effectLst/>
                <a:latin typeface="Times New Roman" panose="02020603050405020304" pitchFamily="18" charset="0"/>
                <a:ea typeface="Times New Roman" panose="02020603050405020304" pitchFamily="18" charset="0"/>
              </a:rPr>
              <a:t>Soạn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ban </a:t>
            </a:r>
            <a:r>
              <a:rPr lang="en-US" sz="2800" dirty="0" err="1">
                <a:effectLst/>
                <a:latin typeface="Times New Roman" panose="02020603050405020304" pitchFamily="18" charset="0"/>
                <a:ea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rPr>
              <a:t> </a:t>
            </a:r>
            <a:r>
              <a:rPr lang="en-US" sz="2800" i="1" dirty="0">
                <a:effectLst/>
                <a:latin typeface="Times New Roman" panose="02020603050405020304" pitchFamily="18" charset="0"/>
                <a:ea typeface="Times New Roman" panose="02020603050405020304" pitchFamily="18" charset="0"/>
              </a:rPr>
              <a:t>(</a:t>
            </a:r>
            <a:r>
              <a:rPr lang="en-US" sz="2800" i="1" dirty="0" err="1">
                <a:effectLst/>
                <a:latin typeface="Times New Roman" panose="02020603050405020304" pitchFamily="18" charset="0"/>
                <a:ea typeface="Times New Roman" panose="02020603050405020304" pitchFamily="18" charset="0"/>
              </a:rPr>
              <a:t>Điều</a:t>
            </a:r>
            <a:r>
              <a:rPr lang="en-US" sz="2800" i="1" dirty="0">
                <a:effectLst/>
                <a:latin typeface="Times New Roman" panose="02020603050405020304" pitchFamily="18" charset="0"/>
                <a:ea typeface="Times New Roman" panose="02020603050405020304" pitchFamily="18" charset="0"/>
              </a:rPr>
              <a:t> 51a </a:t>
            </a:r>
            <a:r>
              <a:rPr lang="en-US" sz="2800" i="1" dirty="0" err="1">
                <a:effectLst/>
                <a:latin typeface="Times New Roman" panose="02020603050405020304" pitchFamily="18" charset="0"/>
                <a:ea typeface="Times New Roman" panose="02020603050405020304" pitchFamily="18" charset="0"/>
              </a:rPr>
              <a:t>Nghị</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định</a:t>
            </a:r>
            <a:r>
              <a:rPr lang="en-US" sz="2800" i="1"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i="1" dirty="0">
                <a:effectLst/>
                <a:latin typeface="Times New Roman" panose="02020603050405020304" pitchFamily="18" charset="0"/>
                <a:ea typeface="Times New Roman" panose="02020603050405020304" pitchFamily="18" charset="0"/>
              </a:rPr>
              <a:t>2.1. </a:t>
            </a:r>
            <a:r>
              <a:rPr lang="en-US" sz="2800" i="1" dirty="0" err="1">
                <a:effectLst/>
                <a:latin typeface="Times New Roman" panose="02020603050405020304" pitchFamily="18" charset="0"/>
                <a:ea typeface="Times New Roman" panose="02020603050405020304" pitchFamily="18" charset="0"/>
              </a:rPr>
              <a:t>Tổ</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chức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việc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soạn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thảo</a:t>
            </a:r>
            <a:r>
              <a:rPr lang="en-US" sz="2800" i="1"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Trước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soạn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luật</a:t>
            </a:r>
            <a:r>
              <a:rPr lang="en-US" sz="2800" dirty="0">
                <a:effectLst/>
                <a:latin typeface="Times New Roman" panose="02020603050405020304" pitchFamily="18" charset="0"/>
                <a:ea typeface="Times New Roman" panose="02020603050405020304" pitchFamily="18" charset="0"/>
              </a:rPr>
              <a:t> ở </a:t>
            </a:r>
            <a:r>
              <a:rPr lang="en-US" sz="2800" dirty="0" err="1">
                <a:effectLst/>
                <a:latin typeface="Times New Roman" panose="02020603050405020304" pitchFamily="18" charset="0"/>
                <a:ea typeface="Times New Roman" panose="02020603050405020304" pitchFamily="18" charset="0"/>
              </a:rPr>
              <a:t>địa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phương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để</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xác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nội</a:t>
            </a:r>
            <a:r>
              <a:rPr lang="en-US" sz="2800" dirty="0">
                <a:effectLst/>
                <a:latin typeface="Times New Roman" panose="02020603050405020304" pitchFamily="18" charset="0"/>
                <a:ea typeface="Times New Roman" panose="02020603050405020304" pitchFamily="18" charset="0"/>
              </a:rPr>
              <a:t> dung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dự</a:t>
            </a:r>
            <a:r>
              <a:rPr lang="en-US" sz="2800">
                <a:effectLst/>
                <a:latin typeface="Times New Roman" panose="02020603050405020304" pitchFamily="18" charset="0"/>
                <a:ea typeface="Times New Roman" panose="02020603050405020304" pitchFamily="18" charset="0"/>
              </a:rPr>
              <a:t> thảo cần quy định;</a:t>
            </a:r>
            <a:endParaRPr lang="en-US" sz="2800" dirty="0">
              <a:effectLst/>
              <a:latin typeface="Times New Roman" panose="02020603050405020304" pitchFamily="18" charset="0"/>
              <a:ea typeface="Times New Roman" panose="02020603050405020304" pitchFamily="18" charset="0"/>
            </a:endParaRPr>
          </a:p>
          <a:p>
            <a:pPr algn="just">
              <a:spcBef>
                <a:spcPts val="600"/>
              </a:spcBef>
              <a:spcAft>
                <a:spcPts val="600"/>
              </a:spcAft>
              <a:buFontTx/>
              <a:buChar char="-"/>
            </a:pPr>
            <a:r>
              <a:rPr lang="en-US" sz="2800" dirty="0" err="1">
                <a:effectLst/>
                <a:latin typeface="Times New Roman" panose="02020603050405020304" pitchFamily="18" charset="0"/>
                <a:ea typeface="Times New Roman" panose="02020603050405020304" pitchFamily="18" charset="0"/>
              </a:rPr>
              <a:t>Soạn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hồ</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800" i="1" dirty="0">
                <a:effectLst/>
                <a:latin typeface="Times New Roman" panose="02020603050405020304" pitchFamily="18" charset="0"/>
                <a:ea typeface="Times New Roman" panose="02020603050405020304" pitchFamily="18" charset="0"/>
              </a:rPr>
              <a:t>2.2. </a:t>
            </a:r>
            <a:r>
              <a:rPr lang="en-US" sz="2800" i="1" dirty="0" err="1">
                <a:effectLst/>
                <a:latin typeface="Times New Roman" panose="02020603050405020304" pitchFamily="18" charset="0"/>
                <a:ea typeface="Times New Roman" panose="02020603050405020304" pitchFamily="18" charset="0"/>
              </a:rPr>
              <a:t>Lấy</a:t>
            </a:r>
            <a:r>
              <a:rPr lang="en-US" sz="2800" i="1" dirty="0">
                <a:effectLst/>
                <a:latin typeface="Times New Roman" panose="02020603050405020304" pitchFamily="18" charset="0"/>
                <a:ea typeface="Times New Roman" panose="02020603050405020304" pitchFamily="18" charset="0"/>
              </a:rPr>
              <a:t> ý </a:t>
            </a:r>
            <a:r>
              <a:rPr lang="en-US" sz="2800" i="1" dirty="0" err="1">
                <a:effectLst/>
                <a:latin typeface="Times New Roman" panose="02020603050405020304" pitchFamily="18" charset="0"/>
                <a:ea typeface="Times New Roman" panose="02020603050405020304" pitchFamily="18" charset="0"/>
              </a:rPr>
              <a:t>kiến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góp</a:t>
            </a:r>
            <a:r>
              <a:rPr lang="en-US" sz="2800" i="1" dirty="0">
                <a:effectLst/>
                <a:latin typeface="Times New Roman" panose="02020603050405020304" pitchFamily="18" charset="0"/>
                <a:ea typeface="Times New Roman" panose="02020603050405020304" pitchFamily="18" charset="0"/>
              </a:rPr>
              <a:t> ý </a:t>
            </a:r>
            <a:r>
              <a:rPr lang="en-US" sz="2800" i="1" dirty="0" err="1">
                <a:effectLst/>
                <a:latin typeface="Times New Roman" panose="02020603050405020304" pitchFamily="18" charset="0"/>
                <a:ea typeface="Times New Roman" panose="02020603050405020304" pitchFamily="18" charset="0"/>
              </a:rPr>
              <a:t>dự</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thảo</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văn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bản</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Đăng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tải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hồ</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cổng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thông</a:t>
            </a:r>
            <a:r>
              <a:rPr lang="en-US" sz="2800" dirty="0">
                <a:effectLst/>
                <a:latin typeface="Times New Roman" panose="02020603050405020304" pitchFamily="18" charset="0"/>
                <a:ea typeface="Times New Roman" panose="02020603050405020304" pitchFamily="18" charset="0"/>
              </a:rPr>
              <a:t> tin </a:t>
            </a:r>
            <a:r>
              <a:rPr lang="en-US" sz="2800" dirty="0" err="1">
                <a:effectLst/>
                <a:latin typeface="Times New Roman" panose="02020603050405020304" pitchFamily="18" charset="0"/>
                <a:ea typeface="Times New Roman" panose="02020603050405020304" pitchFamily="18" charset="0"/>
              </a:rPr>
              <a:t>điện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tỉnh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ít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nhất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10 </a:t>
            </a:r>
            <a:r>
              <a:rPr lang="en-US" sz="2800" dirty="0" err="1">
                <a:effectLst/>
                <a:latin typeface="Times New Roman" panose="02020603050405020304" pitchFamily="18" charset="0"/>
                <a:ea typeface="Times New Roman" panose="02020603050405020304" pitchFamily="18" charset="0"/>
              </a:rPr>
              <a:t>ngày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để</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lấy</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a:t>
            </a:r>
          </a:p>
          <a:p>
            <a:pPr algn="just">
              <a:spcBef>
                <a:spcPts val="600"/>
              </a:spcBef>
              <a:spcAft>
                <a:spcPts val="600"/>
              </a:spcAft>
              <a:buFontTx/>
              <a:buChar char="-"/>
            </a:pPr>
            <a:endParaRPr lang="en-US" sz="2800" dirty="0">
              <a:solidFill>
                <a:srgbClr val="FFFF00"/>
              </a:solidFill>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endParaRPr lang="en-US" sz="1800" dirty="0">
              <a:solidFill>
                <a:srgbClr val="FFFF00"/>
              </a:solidFill>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dirty="0"/>
          </a:p>
        </p:txBody>
      </p:sp>
      <p:sp>
        <p:nvSpPr>
          <p:cNvPr id="3" name="Content Placeholder 2"/>
          <p:cNvSpPr>
            <a:spLocks noGrp="1"/>
          </p:cNvSpPr>
          <p:nvPr>
            <p:ph idx="1"/>
          </p:nvPr>
        </p:nvSpPr>
        <p:spPr>
          <a:xfrm>
            <a:off x="457200" y="702644"/>
            <a:ext cx="8229600" cy="4880009"/>
          </a:xfrm>
        </p:spPr>
        <p:txBody>
          <a:bodyPr>
            <a:noAutofit/>
          </a:bodyPr>
          <a:lstStyle/>
          <a:p>
            <a:pPr marL="0" indent="0" algn="just">
              <a:spcBef>
                <a:spcPts val="600"/>
              </a:spcBef>
              <a:spcAft>
                <a:spcPts val="600"/>
              </a:spcAft>
              <a:buNone/>
            </a:pPr>
            <a:endParaRPr lang="en-US" sz="280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endParaRPr lang="en-US" sz="2800">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Tổ</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chức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lấy</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góp</a:t>
            </a:r>
            <a:r>
              <a:rPr lang="en-US" sz="2800" dirty="0">
                <a:effectLst/>
                <a:latin typeface="Times New Roman" panose="02020603050405020304" pitchFamily="18" charset="0"/>
                <a:ea typeface="Times New Roman" panose="02020603050405020304" pitchFamily="18" charset="0"/>
              </a:rPr>
              <a:t> ý </a:t>
            </a:r>
            <a:r>
              <a:rPr lang="en-US" sz="2800" err="1">
                <a:effectLst/>
                <a:latin typeface="Times New Roman" panose="02020603050405020304" pitchFamily="18" charset="0"/>
                <a:ea typeface="Times New Roman" panose="02020603050405020304" pitchFamily="18" charset="0"/>
              </a:rPr>
              <a:t>dự</a:t>
            </a:r>
            <a:r>
              <a:rPr lang="en-US" sz="2800">
                <a:effectLst/>
                <a:latin typeface="Times New Roman" panose="02020603050405020304" pitchFamily="18" charset="0"/>
                <a:ea typeface="Times New Roman" panose="02020603050405020304" pitchFamily="18" charset="0"/>
              </a:rPr>
              <a:t> thảo đối </a:t>
            </a:r>
            <a:r>
              <a:rPr lang="en-US" sz="2800" dirty="0" err="1">
                <a:effectLst/>
                <a:latin typeface="Times New Roman" panose="02020603050405020304" pitchFamily="18" charset="0"/>
                <a:ea typeface="Times New Roman" panose="02020603050405020304" pitchFamily="18" charset="0"/>
              </a:rPr>
              <a:t>tượng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chịu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động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tổ</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chức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err="1">
                <a:effectLst/>
                <a:latin typeface="Times New Roman" panose="02020603050405020304" pitchFamily="18" charset="0"/>
                <a:ea typeface="Times New Roman" panose="02020603050405020304" pitchFamily="18" charset="0"/>
              </a:rPr>
              <a:t>liên</a:t>
            </a:r>
            <a:r>
              <a:rPr lang="en-US" sz="2800">
                <a:effectLst/>
                <a:latin typeface="Times New Roman" panose="02020603050405020304" pitchFamily="18" charset="0"/>
                <a:ea typeface="Times New Roman" panose="02020603050405020304" pitchFamily="18" charset="0"/>
              </a:rPr>
              <a:t> quan theo các hình thức quy định.</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a:effectLst/>
                <a:latin typeface="Times New Roman" panose="02020603050405020304" pitchFamily="18" charset="0"/>
                <a:ea typeface="Times New Roman" panose="02020603050405020304" pitchFamily="18" charset="0"/>
              </a:rPr>
              <a:t>Lưu ý: </a:t>
            </a:r>
            <a:r>
              <a:rPr lang="en-US" sz="2800" dirty="0" err="1">
                <a:effectLst/>
                <a:latin typeface="Times New Roman" panose="02020603050405020304" pitchFamily="18" charset="0"/>
                <a:ea typeface="Times New Roman" panose="02020603050405020304" pitchFamily="18" charset="0"/>
              </a:rPr>
              <a:t>Thời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vi-VN" sz="2800" dirty="0">
                <a:effectLst/>
                <a:latin typeface="Times New Roman" panose="02020603050405020304" pitchFamily="18" charset="0"/>
                <a:ea typeface="Times New Roman" panose="02020603050405020304" pitchFamily="18" charset="0"/>
              </a:rPr>
              <a:t> cơ quan, tổ chức có trách nhiệm trả lời bằng văn bản</a:t>
            </a:r>
            <a:r>
              <a:rPr lang="en-US" sz="2800" dirty="0">
                <a:effectLst/>
                <a:latin typeface="Times New Roman" panose="02020603050405020304" pitchFamily="18" charset="0"/>
                <a:ea typeface="Times New Roman" panose="02020603050405020304" pitchFamily="18" charset="0"/>
              </a:rPr>
              <a:t>:</a:t>
            </a:r>
            <a:r>
              <a:rPr lang="vi-VN" sz="2800" dirty="0">
                <a:effectLst/>
                <a:latin typeface="Times New Roman" panose="02020603050405020304" pitchFamily="18" charset="0"/>
                <a:ea typeface="Times New Roman" panose="02020603050405020304" pitchFamily="18" charset="0"/>
              </a:rPr>
              <a:t> trong thời hạn </a:t>
            </a:r>
            <a:r>
              <a:rPr lang="vi-VN" sz="2800">
                <a:effectLst/>
                <a:latin typeface="Times New Roman" panose="02020603050405020304" pitchFamily="18" charset="0"/>
                <a:ea typeface="Times New Roman" panose="02020603050405020304" pitchFamily="18" charset="0"/>
              </a:rPr>
              <a:t>07 ngày</a:t>
            </a:r>
            <a:r>
              <a:rPr lang="en-US" sz="2800">
                <a:effectLst/>
                <a:latin typeface="Times New Roman" panose="02020603050405020304" pitchFamily="18" charset="0"/>
                <a:ea typeface="Times New Roman" panose="02020603050405020304" pitchFamily="18" charset="0"/>
              </a:rPr>
              <a:t>; bắt buộc lấy ý kiến SNV, STC, STP, SKHCN</a:t>
            </a:r>
            <a:r>
              <a:rPr lang="vi-VN" sz="280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658358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dirty="0"/>
          </a:p>
        </p:txBody>
      </p:sp>
      <p:sp>
        <p:nvSpPr>
          <p:cNvPr id="3" name="Content Placeholder 2"/>
          <p:cNvSpPr>
            <a:spLocks noGrp="1"/>
          </p:cNvSpPr>
          <p:nvPr>
            <p:ph idx="1"/>
          </p:nvPr>
        </p:nvSpPr>
        <p:spPr>
          <a:xfrm>
            <a:off x="457200" y="1203158"/>
            <a:ext cx="8229600" cy="4923005"/>
          </a:xfrm>
        </p:spPr>
        <p:txBody>
          <a:bodyPr>
            <a:noAutofit/>
          </a:bodyPr>
          <a:lstStyle/>
          <a:p>
            <a:pPr marL="0" indent="0" algn="just">
              <a:spcBef>
                <a:spcPts val="600"/>
              </a:spcBef>
              <a:spcAft>
                <a:spcPts val="600"/>
              </a:spcAft>
              <a:buNone/>
            </a:pPr>
            <a:r>
              <a:rPr lang="en-US" sz="3000">
                <a:effectLst/>
                <a:latin typeface="Times New Roman" panose="02020603050405020304" pitchFamily="18" charset="0"/>
                <a:ea typeface="Times New Roman" panose="02020603050405020304" pitchFamily="18" charset="0"/>
              </a:rPr>
              <a:t>* </a:t>
            </a:r>
            <a:r>
              <a:rPr lang="en-US" sz="3000" dirty="0">
                <a:effectLst/>
                <a:latin typeface="Times New Roman" panose="02020603050405020304" pitchFamily="18" charset="0"/>
                <a:ea typeface="Times New Roman" panose="02020603050405020304" pitchFamily="18" charset="0"/>
              </a:rPr>
              <a:t>Thành </a:t>
            </a:r>
            <a:r>
              <a:rPr lang="en-US" sz="3000" dirty="0" err="1">
                <a:effectLst/>
                <a:latin typeface="Times New Roman" panose="02020603050405020304" pitchFamily="18" charset="0"/>
                <a:ea typeface="Times New Roman" panose="02020603050405020304" pitchFamily="18" charset="0"/>
              </a:rPr>
              <a:t>phần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hồ</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sơ</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gửi</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lấy</a:t>
            </a:r>
            <a:r>
              <a:rPr lang="en-US" sz="3000" dirty="0">
                <a:effectLst/>
                <a:latin typeface="Times New Roman" panose="02020603050405020304" pitchFamily="18" charset="0"/>
                <a:ea typeface="Times New Roman" panose="02020603050405020304" pitchFamily="18" charset="0"/>
              </a:rPr>
              <a:t> ý </a:t>
            </a:r>
            <a:r>
              <a:rPr lang="en-US" sz="3000" dirty="0" err="1">
                <a:effectLst/>
                <a:latin typeface="Times New Roman" panose="02020603050405020304" pitchFamily="18" charset="0"/>
                <a:ea typeface="Times New Roman" panose="02020603050405020304" pitchFamily="18" charset="0"/>
              </a:rPr>
              <a:t>kiến</a:t>
            </a:r>
            <a:r>
              <a:rPr lang="en-US" sz="3000" dirty="0">
                <a:effectLst/>
                <a:latin typeface="Times New Roman" panose="02020603050405020304" pitchFamily="18" charset="0"/>
                <a:ea typeface="Times New Roman" panose="02020603050405020304" pitchFamily="18" charset="0"/>
              </a:rPr>
              <a:t>, </a:t>
            </a:r>
            <a:r>
              <a:rPr lang="vi-VN" sz="3000" dirty="0">
                <a:effectLst/>
                <a:latin typeface="Times New Roman" panose="02020603050405020304" pitchFamily="18" charset="0"/>
                <a:ea typeface="Times New Roman" panose="02020603050405020304" pitchFamily="18" charset="0"/>
              </a:rPr>
              <a:t>bao gồm dự thảo các tài liệu sau đây:</a:t>
            </a:r>
            <a:r>
              <a:rPr lang="en-US" sz="3000" dirty="0">
                <a:effectLst/>
                <a:latin typeface="Times New Roman" panose="02020603050405020304" pitchFamily="18" charset="0"/>
                <a:ea typeface="Times New Roman" panose="02020603050405020304" pitchFamily="18" charset="0"/>
              </a:rPr>
              <a:t> </a:t>
            </a:r>
            <a:r>
              <a:rPr lang="vi-VN" sz="3000" dirty="0">
                <a:effectLst/>
                <a:latin typeface="Times New Roman" panose="02020603050405020304" pitchFamily="18" charset="0"/>
                <a:ea typeface="Times New Roman" panose="02020603050405020304" pitchFamily="18" charset="0"/>
              </a:rPr>
              <a:t>Tờ trình</a:t>
            </a:r>
            <a:r>
              <a:rPr lang="en-US" sz="3000" dirty="0">
                <a:effectLst/>
                <a:latin typeface="Times New Roman" panose="02020603050405020304" pitchFamily="18" charset="0"/>
                <a:ea typeface="Times New Roman" panose="02020603050405020304" pitchFamily="18" charset="0"/>
              </a:rPr>
              <a:t>; </a:t>
            </a:r>
            <a:r>
              <a:rPr lang="vi-VN" sz="3000" dirty="0">
                <a:effectLst/>
                <a:latin typeface="Times New Roman" panose="02020603050405020304" pitchFamily="18" charset="0"/>
                <a:ea typeface="Times New Roman" panose="02020603050405020304" pitchFamily="18" charset="0"/>
              </a:rPr>
              <a:t>Dự thảo </a:t>
            </a:r>
            <a:r>
              <a:rPr lang="en-US" sz="3000" dirty="0" err="1">
                <a:effectLst/>
                <a:latin typeface="Times New Roman" panose="02020603050405020304" pitchFamily="18" charset="0"/>
                <a:ea typeface="Times New Roman" panose="02020603050405020304" pitchFamily="18" charset="0"/>
              </a:rPr>
              <a:t>quyết</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định</a:t>
            </a:r>
            <a:r>
              <a:rPr lang="en-US" sz="3000" dirty="0">
                <a:latin typeface="Times New Roman" panose="02020603050405020304" pitchFamily="18" charset="0"/>
                <a:ea typeface="Times New Roman" panose="02020603050405020304" pitchFamily="18" charset="0"/>
              </a:rPr>
              <a:t>; </a:t>
            </a:r>
            <a:r>
              <a:rPr lang="vi-VN" sz="3000" dirty="0">
                <a:effectLst/>
                <a:latin typeface="Times New Roman" panose="02020603050405020304" pitchFamily="18" charset="0"/>
                <a:ea typeface="Times New Roman" panose="02020603050405020304" pitchFamily="18" charset="0"/>
              </a:rPr>
              <a:t>Bản đánh </a:t>
            </a:r>
            <a:r>
              <a:rPr lang="vi-VN" sz="3000">
                <a:effectLst/>
                <a:latin typeface="Times New Roman" panose="02020603050405020304" pitchFamily="18" charset="0"/>
                <a:ea typeface="Times New Roman" panose="02020603050405020304" pitchFamily="18" charset="0"/>
              </a:rPr>
              <a:t>giá </a:t>
            </a:r>
            <a:r>
              <a:rPr lang="en-US" sz="3000" smtClean="0">
                <a:effectLst/>
                <a:latin typeface="Times New Roman" panose="02020603050405020304" pitchFamily="18" charset="0"/>
                <a:ea typeface="Times New Roman" panose="02020603050405020304" pitchFamily="18" charset="0"/>
              </a:rPr>
              <a:t>TTHC</a:t>
            </a:r>
            <a:r>
              <a:rPr lang="vi-VN" sz="3000" smtClean="0">
                <a:effectLst/>
                <a:latin typeface="Times New Roman" panose="02020603050405020304" pitchFamily="18" charset="0"/>
                <a:ea typeface="Times New Roman" panose="02020603050405020304" pitchFamily="18" charset="0"/>
              </a:rPr>
              <a:t>, </a:t>
            </a:r>
            <a:r>
              <a:rPr lang="vi-VN" sz="3000" dirty="0">
                <a:effectLst/>
                <a:latin typeface="Times New Roman" panose="02020603050405020304" pitchFamily="18" charset="0"/>
                <a:ea typeface="Times New Roman" panose="02020603050405020304" pitchFamily="18" charset="0"/>
              </a:rPr>
              <a:t>việc phân cấp, thực hiện nhiệm vụ, quyền hạn được phân cấp, việc ứng dụng, thúc đẩy phát triển khoa học, công nghệ, đổi mới sáng tạo và chuyển đổi số (nếu có) </a:t>
            </a:r>
            <a:endParaRPr lang="en-US" sz="3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Tổng</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hợp</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nghiên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cứu</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tiếp</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thu</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giải</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trình</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các</a:t>
            </a:r>
            <a:r>
              <a:rPr lang="en-US" sz="3000" dirty="0">
                <a:effectLst/>
                <a:latin typeface="Times New Roman" panose="02020603050405020304" pitchFamily="18" charset="0"/>
                <a:ea typeface="Times New Roman" panose="02020603050405020304" pitchFamily="18" charset="0"/>
              </a:rPr>
              <a:t> ý </a:t>
            </a:r>
            <a:r>
              <a:rPr lang="en-US" sz="3000" dirty="0" err="1">
                <a:effectLst/>
                <a:latin typeface="Times New Roman" panose="02020603050405020304" pitchFamily="18" charset="0"/>
                <a:ea typeface="Times New Roman" panose="02020603050405020304" pitchFamily="18" charset="0"/>
              </a:rPr>
              <a:t>kiến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góp</a:t>
            </a:r>
            <a:r>
              <a:rPr lang="en-US" sz="3000" dirty="0">
                <a:effectLst/>
                <a:latin typeface="Times New Roman" panose="02020603050405020304" pitchFamily="18" charset="0"/>
                <a:ea typeface="Times New Roman" panose="02020603050405020304" pitchFamily="18" charset="0"/>
              </a:rPr>
              <a:t> ý, </a:t>
            </a:r>
            <a:r>
              <a:rPr lang="en-US" sz="3000" dirty="0" err="1">
                <a:effectLst/>
                <a:latin typeface="Times New Roman" panose="02020603050405020304" pitchFamily="18" charset="0"/>
                <a:ea typeface="Times New Roman" panose="02020603050405020304" pitchFamily="18" charset="0"/>
              </a:rPr>
              <a:t>phản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biện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xã</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hội</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và</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hoàn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thiện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hồ</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sơ</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dự</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thảo</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văn</a:t>
            </a:r>
            <a:r>
              <a:rPr lang="en-US" sz="3000" dirty="0">
                <a:effectLst/>
                <a:latin typeface="Times New Roman" panose="02020603050405020304" pitchFamily="18" charset="0"/>
                <a:ea typeface="Times New Roman" panose="02020603050405020304" pitchFamily="18" charset="0"/>
              </a:rPr>
              <a:t> </a:t>
            </a:r>
            <a:r>
              <a:rPr lang="en-US" sz="3000" dirty="0" err="1">
                <a:effectLst/>
                <a:latin typeface="Times New Roman" panose="02020603050405020304" pitchFamily="18" charset="0"/>
                <a:ea typeface="Times New Roman" panose="02020603050405020304" pitchFamily="18" charset="0"/>
              </a:rPr>
              <a:t>bản</a:t>
            </a:r>
            <a:r>
              <a:rPr lang="en-US" sz="30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endParaRPr lang="en-US" sz="20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7420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681" y="410440"/>
            <a:ext cx="8229600" cy="5851525"/>
          </a:xfrm>
        </p:spPr>
        <p:txBody>
          <a:bodyPr>
            <a:noAutofit/>
          </a:bodyPr>
          <a:lstStyle/>
          <a:p>
            <a:pPr marL="0" indent="0" algn="just">
              <a:spcBef>
                <a:spcPts val="600"/>
              </a:spcBef>
              <a:spcAft>
                <a:spcPts val="600"/>
              </a:spcAft>
              <a:buNone/>
            </a:pP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2.3. </a:t>
            </a:r>
            <a:r>
              <a:rPr lang="vi-VN" sz="2500" i="1" dirty="0">
                <a:solidFill>
                  <a:schemeClr val="accent2">
                    <a:lumMod val="75000"/>
                  </a:schemeClr>
                </a:solidFill>
                <a:effectLst/>
                <a:latin typeface="Times New Roman" panose="02020603050405020304" pitchFamily="18" charset="0"/>
                <a:ea typeface="Times New Roman" panose="02020603050405020304" pitchFamily="18" charset="0"/>
              </a:rPr>
              <a:t>Truyền thông chính sách, dự thảo văn bản quy phạm pháp luật</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 3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25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just">
              <a:lnSpc>
                <a:spcPct val="107000"/>
              </a:lnSpc>
              <a:spcBef>
                <a:spcPts val="600"/>
              </a:spcBef>
              <a:spcAft>
                <a:spcPts val="600"/>
              </a:spcAft>
              <a:buNone/>
            </a:pP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b="1" dirty="0" err="1">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 từ thời điểm lấy ý kiến </a:t>
            </a:r>
            <a:r>
              <a:rPr lang="en-US" sz="2500" dirty="0" err="1">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500" dirty="0" err="1">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25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dirty="0" err="1">
                <a:effectLst/>
                <a:latin typeface="Times New Roman" panose="02020603050405020304" pitchFamily="18" charset="0"/>
                <a:ea typeface="Times New Roman" panose="02020603050405020304" pitchFamily="18" charset="0"/>
                <a:cs typeface="Times New Roman" panose="02020603050405020304" pitchFamily="18" charset="0"/>
              </a:rPr>
              <a:t>thảo</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 đến khi cơ quan nhà nước, người có thẩm quyền thông qua hoặc ban hành.</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vi-VN" sz="2500" b="1" dirty="0">
                <a:effectLst/>
                <a:latin typeface="Times New Roman" panose="02020603050405020304" pitchFamily="18" charset="0"/>
                <a:ea typeface="Times New Roman" panose="02020603050405020304" pitchFamily="18" charset="0"/>
                <a:cs typeface="Times New Roman" panose="02020603050405020304" pitchFamily="18" charset="0"/>
              </a:rPr>
              <a:t>Nội dung truyền thông</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500" dirty="0">
                <a:latin typeface="Calibri" panose="020F0502020204030204" pitchFamily="34"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Sự cần thiết ban hành chính sách, văn bản quy phạm pháp luật;</a:t>
            </a:r>
            <a:r>
              <a:rPr lang="en-US" sz="2500" dirty="0">
                <a:latin typeface="Calibri" panose="020F0502020204030204" pitchFamily="34"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Nội dung cơ bản bao gồm: nội dung mới, sửa đổi, bổ sung của chính sách, dự thảo văn bản quy phạm pháp luật;</a:t>
            </a:r>
            <a:r>
              <a:rPr lang="en-US" sz="2500" dirty="0">
                <a:latin typeface="Calibri" panose="020F0502020204030204" pitchFamily="34" charset="0"/>
                <a:ea typeface="Times New Roman" panose="02020603050405020304" pitchFamily="18" charset="0"/>
                <a:cs typeface="Times New Roman" panose="02020603050405020304" pitchFamily="18" charset="0"/>
              </a:rPr>
              <a:t> </a:t>
            </a:r>
            <a:r>
              <a:rPr lang="vi-VN" sz="2500" dirty="0">
                <a:effectLst/>
                <a:latin typeface="Times New Roman" panose="02020603050405020304" pitchFamily="18" charset="0"/>
                <a:ea typeface="Times New Roman" panose="02020603050405020304" pitchFamily="18" charset="0"/>
                <a:cs typeface="Times New Roman" panose="02020603050405020304" pitchFamily="18" charset="0"/>
              </a:rPr>
              <a:t>Nội dung khác (nếu có).</a:t>
            </a:r>
            <a:endParaRPr lang="en-US" sz="2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Bef>
                <a:spcPts val="600"/>
              </a:spcBef>
              <a:spcAft>
                <a:spcPts val="600"/>
              </a:spcAft>
              <a:buNone/>
            </a:pP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truyền</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cs typeface="Times New Roman" panose="02020603050405020304" pitchFamily="18" charset="0"/>
              </a:rPr>
              <a:t>Đăng tải trên cổng hoặc trang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TTĐT </a:t>
            </a:r>
            <a:r>
              <a:rPr lang="vi-VN" sz="2400" dirty="0">
                <a:latin typeface="Times New Roman" panose="02020603050405020304" pitchFamily="18" charset="0"/>
                <a:ea typeface="Times New Roman" panose="02020603050405020304" pitchFamily="18" charset="0"/>
                <a:cs typeface="Times New Roman" panose="02020603050405020304" pitchFamily="18" charset="0"/>
              </a:rPr>
              <a:t>của cơ quan mình</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400" dirty="0">
                <a:latin typeface="Times New Roman" panose="02020603050405020304" pitchFamily="18" charset="0"/>
                <a:ea typeface="Times New Roman" panose="02020603050405020304" pitchFamily="18" charset="0"/>
                <a:cs typeface="Times New Roman" panose="02020603050405020304" pitchFamily="18" charset="0"/>
              </a:rPr>
              <a:t> Tổ chức truyền thông bằng hình thức phù hợp.</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Bef>
                <a:spcPts val="600"/>
              </a:spcBef>
              <a:spcAft>
                <a:spcPts val="600"/>
              </a:spcAft>
              <a:buNone/>
            </a:pP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32836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20575" y="503237"/>
            <a:ext cx="8229600" cy="5851525"/>
          </a:xfrm>
        </p:spPr>
        <p:txBody>
          <a:bodyPr>
            <a:noAutofit/>
          </a:bodyPr>
          <a:lstStyle/>
          <a:p>
            <a:pPr marL="0" indent="0" algn="just">
              <a:spcBef>
                <a:spcPts val="600"/>
              </a:spcBef>
              <a:spcAft>
                <a:spcPts val="600"/>
              </a:spcAft>
              <a:buNone/>
            </a:pPr>
            <a:endParaRPr lang="en-US" sz="2500" i="1" dirty="0">
              <a:solidFill>
                <a:srgbClr val="FFFF00"/>
              </a:solidFill>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2.4.  </a:t>
            </a:r>
            <a:r>
              <a:rPr lang="vi-VN" sz="2500" i="1" dirty="0">
                <a:solidFill>
                  <a:schemeClr val="accent2">
                    <a:lumMod val="75000"/>
                  </a:schemeClr>
                </a:solidFill>
                <a:effectLst/>
                <a:latin typeface="Times New Roman" panose="02020603050405020304" pitchFamily="18" charset="0"/>
                <a:ea typeface="Times New Roman" panose="02020603050405020304" pitchFamily="18" charset="0"/>
              </a:rPr>
              <a:t>Thẩm định dự thảo quyết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 51b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i="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2500" i="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25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trách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nhiệm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Sở</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Tư</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pháp</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thức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hiện</a:t>
            </a:r>
            <a:r>
              <a:rPr lang="en-US" sz="2800" b="1"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Sở</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Tư</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hoặc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tổ</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chức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hội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đồng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hoặc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cuộc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hoặc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lấy</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Thẩm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quyết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nếu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bản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chưa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đủ</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trình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Sở</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pháp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tiến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thẩm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thảo</a:t>
            </a:r>
            <a:endParaRPr lang="en-US" sz="2800" dirty="0">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err="1">
                <a:latin typeface="Times New Roman" panose="02020603050405020304" pitchFamily="18" charset="0"/>
                <a:ea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thức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thời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hạn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nội</a:t>
            </a:r>
            <a:r>
              <a:rPr lang="en-US" sz="2800" dirty="0">
                <a:latin typeface="Times New Roman" panose="02020603050405020304" pitchFamily="18" charset="0"/>
                <a:ea typeface="Times New Roman" panose="02020603050405020304" pitchFamily="18" charset="0"/>
              </a:rPr>
              <a:t> dung </a:t>
            </a:r>
            <a:r>
              <a:rPr lang="en-US" sz="2800" dirty="0" err="1">
                <a:latin typeface="Times New Roman" panose="02020603050405020304" pitchFamily="18" charset="0"/>
                <a:ea typeface="Times New Roman" panose="02020603050405020304" pitchFamily="18" charset="0"/>
              </a:rPr>
              <a:t>thẩm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về</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thẩm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lần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đầu</a:t>
            </a:r>
            <a:r>
              <a:rPr lang="en-US" sz="2800" dirty="0">
                <a:latin typeface="Times New Roman" panose="02020603050405020304" pitchFamily="18" charset="0"/>
                <a:ea typeface="Times New Roman" panose="02020603050405020304" pitchFamily="18" charset="0"/>
              </a:rPr>
              <a:t>.</a:t>
            </a:r>
          </a:p>
          <a:p>
            <a:pPr marL="0" indent="0" algn="just">
              <a:lnSpc>
                <a:spcPct val="107000"/>
              </a:lnSpc>
              <a:spcBef>
                <a:spcPts val="600"/>
              </a:spcBef>
              <a:spcAft>
                <a:spcPts val="600"/>
              </a:spcAft>
              <a:buNone/>
            </a:pPr>
            <a:endParaRPr lang="en-US"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13420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1798"/>
            <a:ext cx="8229600" cy="5851525"/>
          </a:xfrm>
        </p:spPr>
        <p:txBody>
          <a:bodyPr>
            <a:noAutofit/>
          </a:bodyPr>
          <a:lstStyle/>
          <a:p>
            <a:pPr marL="0" indent="0" algn="just">
              <a:spcBef>
                <a:spcPts val="600"/>
              </a:spcBef>
              <a:spcAft>
                <a:spcPts val="600"/>
              </a:spcAft>
              <a:buNone/>
            </a:pPr>
            <a:endParaRPr lang="en-US" sz="2200" dirty="0">
              <a:solidFill>
                <a:srgbClr val="FFFF00"/>
              </a:solidFill>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b="1" dirty="0" err="1">
                <a:effectLst/>
                <a:latin typeface="Times New Roman" panose="02020603050405020304" pitchFamily="18" charset="0"/>
                <a:ea typeface="Times New Roman" panose="02020603050405020304" pitchFamily="18" charset="0"/>
              </a:rPr>
              <a:t>Hồ</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sơ</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gửi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thẩm</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Văn </a:t>
            </a:r>
            <a:r>
              <a:rPr lang="en-US" sz="2800" dirty="0" err="1">
                <a:effectLst/>
                <a:latin typeface="Times New Roman" panose="02020603050405020304" pitchFamily="18" charset="0"/>
                <a:ea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đề</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thẩm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tài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liệu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gửi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lấy</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vi-VN"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tổng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giải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góp</a:t>
            </a:r>
            <a:r>
              <a:rPr lang="en-US" sz="2800" dirty="0">
                <a:effectLst/>
                <a:latin typeface="Times New Roman" panose="02020603050405020304" pitchFamily="18" charset="0"/>
                <a:ea typeface="Times New Roman" panose="02020603050405020304" pitchFamily="18" charset="0"/>
              </a:rPr>
              <a:t> ý</a:t>
            </a:r>
          </a:p>
          <a:p>
            <a:pPr marL="0" indent="0" algn="just">
              <a:spcBef>
                <a:spcPts val="600"/>
              </a:spcBef>
              <a:spcAft>
                <a:spcPts val="600"/>
              </a:spcAft>
              <a:buNone/>
            </a:pPr>
            <a:r>
              <a:rPr lang="en-US" sz="2800" b="1" dirty="0" err="1">
                <a:effectLst/>
                <a:latin typeface="Times New Roman" panose="02020603050405020304" pitchFamily="18" charset="0"/>
                <a:ea typeface="Times New Roman" panose="02020603050405020304" pitchFamily="18" charset="0"/>
              </a:rPr>
              <a:t>Thời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hạn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thẩm</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hạn</a:t>
            </a:r>
            <a:r>
              <a:rPr lang="en-US" sz="2800" dirty="0">
                <a:effectLst/>
                <a:latin typeface="Times New Roman" panose="02020603050405020304" pitchFamily="18" charset="0"/>
                <a:ea typeface="Times New Roman" panose="02020603050405020304" pitchFamily="18" charset="0"/>
              </a:rPr>
              <a:t> 15 </a:t>
            </a:r>
            <a:r>
              <a:rPr lang="en-US" sz="2800" dirty="0" err="1">
                <a:effectLst/>
                <a:latin typeface="Times New Roman" panose="02020603050405020304" pitchFamily="18" charset="0"/>
                <a:ea typeface="Times New Roman" panose="02020603050405020304" pitchFamily="18" charset="0"/>
              </a:rPr>
              <a:t>ngày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kể</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ngày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nhận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đủ</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hồ</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sơ</a:t>
            </a:r>
            <a:r>
              <a:rPr lang="en-US" sz="2800" dirty="0">
                <a:effectLst/>
                <a:latin typeface="Times New Roman" panose="02020603050405020304" pitchFamily="18" charset="0"/>
                <a:ea typeface="Times New Roman" panose="02020603050405020304" pitchFamily="18" charset="0"/>
              </a:rPr>
              <a:t>.</a:t>
            </a:r>
          </a:p>
          <a:p>
            <a:pPr marL="0" indent="0" algn="just">
              <a:lnSpc>
                <a:spcPct val="107000"/>
              </a:lnSpc>
              <a:spcBef>
                <a:spcPts val="600"/>
              </a:spcBef>
              <a:spcAft>
                <a:spcPts val="600"/>
              </a:spcAft>
              <a:buNone/>
            </a:pPr>
            <a:endParaRPr lang="en-US" sz="2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86327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681" y="606391"/>
            <a:ext cx="8229600" cy="5091765"/>
          </a:xfrm>
        </p:spPr>
        <p:txBody>
          <a:bodyPr>
            <a:noAutofit/>
          </a:bodyPr>
          <a:lstStyle/>
          <a:p>
            <a:pPr marL="0" indent="0" algn="just">
              <a:spcBef>
                <a:spcPts val="600"/>
              </a:spcBef>
              <a:spcAft>
                <a:spcPts val="600"/>
              </a:spcAft>
              <a:buNone/>
            </a:pPr>
            <a:endParaRPr lang="en-US" sz="2200" dirty="0">
              <a:solidFill>
                <a:srgbClr val="FFFF00"/>
              </a:solidFill>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3.5.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Chủ</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tịch</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UBND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tỉnh</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xem</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xét</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ban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hành</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quyết</a:t>
            </a:r>
            <a:r>
              <a:rPr lang="en-US" sz="2800" i="1" dirty="0">
                <a:solidFill>
                  <a:schemeClr val="accent2">
                    <a:lumMod val="50000"/>
                  </a:schemeClr>
                </a:solidFill>
                <a:effectLst/>
                <a:latin typeface="Times New Roman" panose="02020603050405020304" pitchFamily="18" charset="0"/>
                <a:ea typeface="Times New Roman" panose="02020603050405020304" pitchFamily="18" charset="0"/>
              </a:rPr>
              <a:t> </a:t>
            </a:r>
            <a:r>
              <a:rPr lang="en-US" sz="2800" i="1" dirty="0" err="1">
                <a:solidFill>
                  <a:schemeClr val="accent2">
                    <a:lumMod val="50000"/>
                  </a:schemeClr>
                </a:solidFill>
                <a:effectLst/>
                <a:latin typeface="Times New Roman" panose="02020603050405020304" pitchFamily="18" charset="0"/>
                <a:ea typeface="Times New Roman" panose="02020603050405020304" pitchFamily="18" charset="0"/>
              </a:rPr>
              <a:t>định</a:t>
            </a:r>
            <a:endParaRPr lang="en-US" sz="2800" dirty="0">
              <a:solidFill>
                <a:schemeClr val="accent2">
                  <a:lumMod val="50000"/>
                </a:schemeClr>
              </a:solidFill>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quan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chủ</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trì</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soạn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thảo</a:t>
            </a:r>
            <a:r>
              <a:rPr lang="en-US" sz="2600" dirty="0">
                <a:effectLst/>
                <a:latin typeface="Times New Roman" panose="02020603050405020304" pitchFamily="18" charset="0"/>
                <a:ea typeface="Times New Roman" panose="02020603050405020304" pitchFamily="18" charset="0"/>
              </a:rPr>
              <a:t> </a:t>
            </a:r>
            <a:r>
              <a:rPr lang="en-US" sz="2600" dirty="0">
                <a:latin typeface="Times New Roman" panose="02020603050405020304" pitchFamily="18" charset="0"/>
                <a:ea typeface="Times New Roman" panose="02020603050405020304" pitchFamily="18" charset="0"/>
              </a:rPr>
              <a:t>n</a:t>
            </a:r>
            <a:r>
              <a:rPr lang="vi-VN" sz="2600" dirty="0">
                <a:effectLst/>
                <a:latin typeface="Times New Roman" panose="02020603050405020304" pitchFamily="18" charset="0"/>
                <a:ea typeface="Times New Roman" panose="02020603050405020304" pitchFamily="18" charset="0"/>
              </a:rPr>
              <a:t>ghiên cứu tiếp thu, giải trình ý kiến thẩm định để chỉnh lý, hoàn thiện hồ sơ dự thảo văn bản;</a:t>
            </a:r>
            <a:endParaRPr lang="en-US" sz="26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Hồ</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trình</a:t>
            </a:r>
            <a:r>
              <a:rPr lang="en-US" sz="2600" dirty="0">
                <a:effectLst/>
                <a:latin typeface="Times New Roman" panose="02020603050405020304" pitchFamily="18" charset="0"/>
                <a:ea typeface="Times New Roman" panose="02020603050405020304" pitchFamily="18" charset="0"/>
              </a:rPr>
              <a:t> UBND </a:t>
            </a:r>
            <a:r>
              <a:rPr lang="en-US" sz="2600" dirty="0" err="1">
                <a:effectLst/>
                <a:latin typeface="Times New Roman" panose="02020603050405020304" pitchFamily="18" charset="0"/>
                <a:ea typeface="Times New Roman" panose="02020603050405020304" pitchFamily="18" charset="0"/>
              </a:rPr>
              <a:t>tỉnh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đồng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gửi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Sở</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Tư</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pháp</a:t>
            </a:r>
            <a:r>
              <a:rPr lang="en-US" sz="26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Tài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liệu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như</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gửi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định</a:t>
            </a:r>
            <a:r>
              <a:rPr lang="en-US" sz="26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Báo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cáo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báo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cáo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tiếp</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giải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trình</a:t>
            </a:r>
            <a:r>
              <a:rPr lang="en-US" sz="2600" dirty="0">
                <a:effectLst/>
                <a:latin typeface="Times New Roman" panose="02020603050405020304" pitchFamily="18" charset="0"/>
                <a:ea typeface="Times New Roman" panose="02020603050405020304" pitchFamily="18" charset="0"/>
              </a:rPr>
              <a:t> ý </a:t>
            </a:r>
            <a:r>
              <a:rPr lang="en-US" sz="2600" dirty="0" err="1">
                <a:effectLst/>
                <a:latin typeface="Times New Roman" panose="02020603050405020304" pitchFamily="18" charset="0"/>
                <a:ea typeface="Times New Roman" panose="02020603050405020304" pitchFamily="18" charset="0"/>
              </a:rPr>
              <a:t>kiến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định</a:t>
            </a:r>
            <a:r>
              <a:rPr lang="en-US" sz="26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Chủ</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tịch</a:t>
            </a:r>
            <a:r>
              <a:rPr lang="en-US" sz="2600" dirty="0">
                <a:effectLst/>
                <a:latin typeface="Times New Roman" panose="02020603050405020304" pitchFamily="18" charset="0"/>
                <a:ea typeface="Times New Roman" panose="02020603050405020304" pitchFamily="18" charset="0"/>
              </a:rPr>
              <a:t> UBND </a:t>
            </a:r>
            <a:r>
              <a:rPr lang="en-US" sz="2600" dirty="0" err="1">
                <a:effectLst/>
                <a:latin typeface="Times New Roman" panose="02020603050405020304" pitchFamily="18" charset="0"/>
                <a:ea typeface="Times New Roman" panose="02020603050405020304" pitchFamily="18" charset="0"/>
              </a:rPr>
              <a:t>tỉnh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xem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xét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ký</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quyết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rPr>
              <a:t>.</a:t>
            </a:r>
          </a:p>
          <a:p>
            <a:pPr marL="0" indent="0" algn="just">
              <a:lnSpc>
                <a:spcPct val="107000"/>
              </a:lnSpc>
              <a:spcBef>
                <a:spcPts val="600"/>
              </a:spcBef>
              <a:spcAft>
                <a:spcPts val="600"/>
              </a:spcAft>
              <a:buNone/>
            </a:pPr>
            <a:endParaRPr lang="en-US" sz="2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167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 y="298700"/>
            <a:ext cx="8811928" cy="1299093"/>
          </a:xfrm>
        </p:spPr>
        <p:txBody>
          <a:bodyPr>
            <a:noAutofit/>
          </a:bodyPr>
          <a:lstStyle/>
          <a:p>
            <a:pPr>
              <a:lnSpc>
                <a:spcPct val="107000"/>
              </a:lnSpc>
              <a:spcBef>
                <a:spcPts val="600"/>
              </a:spcBef>
              <a:spcAft>
                <a:spcPts val="1800"/>
              </a:spcAft>
            </a:pP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a:effectLst/>
                <a:latin typeface="Times New Roman" panose="02020603050405020304" pitchFamily="18" charset="0"/>
                <a:ea typeface="Calibri" panose="020F0502020204030204" pitchFamily="34" charset="0"/>
                <a:cs typeface="Times New Roman" panose="02020603050405020304" pitchFamily="18" charset="0"/>
              </a:rPr>
            </a:br>
            <a:r>
              <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535022"/>
            <a:ext cx="8229600" cy="5124634"/>
          </a:xfrm>
        </p:spPr>
        <p:txBody>
          <a:bodyPr>
            <a:noAutofit/>
          </a:bodyPr>
          <a:lstStyle/>
          <a:p>
            <a:pPr marL="0" indent="0">
              <a:buNone/>
            </a:pPr>
            <a:endParaRPr lang="en-US" sz="3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endParaRPr lang="en-US" sz="1800" b="1" dirty="0">
              <a:solidFill>
                <a:srgbClr val="000000"/>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MỤC IV</a:t>
            </a:r>
            <a:endParaRPr lang="en-US" sz="28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28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XÂY DỰNG, BAN HÀNH  VĂN BẢN QPPL CỦA HĐND, UBND, CHỦ TỊCH UBND TỈNH THEO TRÌNH TỰ, THỦ TỤC </a:t>
            </a:r>
            <a:r>
              <a:rPr lang="en-US" sz="2800" b="1" dirty="0">
                <a:solidFill>
                  <a:schemeClr val="accent2">
                    <a:lumMod val="75000"/>
                  </a:schemeClr>
                </a:solidFill>
                <a:latin typeface="Times New Roman" panose="02020603050405020304" pitchFamily="18" charset="0"/>
                <a:cs typeface="Times New Roman" panose="02020603050405020304" pitchFamily="18" charset="0"/>
              </a:rPr>
              <a:t>RÚT GỌN</a:t>
            </a:r>
            <a:endParaRPr lang="en-US" sz="2800" b="1" dirty="0">
              <a:solidFill>
                <a:schemeClr val="accent2">
                  <a:lumMod val="75000"/>
                </a:schemeClr>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95948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lnSpc>
                <a:spcPct val="107000"/>
              </a:lnSpc>
              <a:spcAft>
                <a:spcPts val="600"/>
              </a:spcAft>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1.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ban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50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khẩn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tình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trạng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khẩn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yêu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đột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xuất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bách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vì</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lý</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do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quốc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phòng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an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ninh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lợi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ích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quốc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gia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phòng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chống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thiên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tai,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bệnh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cháy</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nổ</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bách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sinh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tiễn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tạm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ngưng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bộ</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a:effectLst/>
                <a:latin typeface="Times New Roman" panose="02020603050405020304" pitchFamily="18" charset="0"/>
                <a:ea typeface="Calibri" panose="020F0502020204030204" pitchFamily="34" charset="0"/>
                <a:cs typeface="Times New Roman" panose="02020603050405020304" pitchFamily="18" charset="0"/>
              </a:rPr>
              <a:t> QPPL để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kịp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vệ</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lợi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ích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lợi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ích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07000"/>
              </a:lnSpc>
              <a:spcAft>
                <a:spcPts val="800"/>
              </a:spcAft>
            </a:pPr>
            <a:r>
              <a:rPr lang="en-US" sz="30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Khái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niệm</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sz="30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0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600200"/>
            <a:ext cx="8229600" cy="4184583"/>
          </a:xfrm>
        </p:spPr>
        <p:txBody>
          <a:bodyPr>
            <a:normAutofit/>
          </a:bodyPr>
          <a:lstStyle/>
          <a:p>
            <a:pPr marL="0" indent="0">
              <a:buNone/>
            </a:pPr>
            <a:endParaRPr sz="3000" dirty="0"/>
          </a:p>
          <a:p>
            <a:pPr marL="0" indent="0" algn="just">
              <a:lnSpc>
                <a:spcPct val="107000"/>
              </a:lnSpc>
              <a:spcAft>
                <a:spcPts val="800"/>
              </a:spcAft>
              <a:buNone/>
            </a:pPr>
            <a:r>
              <a:rPr lang="en-US" sz="3000">
                <a:effectLst/>
                <a:latin typeface="Times New Roman" panose="02020603050405020304" pitchFamily="18" charset="0"/>
                <a:ea typeface="Calibri" panose="020F0502020204030204" pitchFamily="34" charset="0"/>
                <a:cs typeface="Times New Roman" panose="02020603050405020304" pitchFamily="18" charset="0"/>
              </a:rPr>
              <a:t>QPPL là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tắc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xử</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bắt</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buộc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vi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cả</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đơn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vị</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nhất</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do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000">
                <a:effectLst/>
                <a:latin typeface="Times New Roman" panose="02020603050405020304" pitchFamily="18" charset="0"/>
                <a:ea typeface="Calibri" panose="020F0502020204030204" pitchFamily="34" charset="0"/>
                <a:cs typeface="Times New Roman" panose="02020603050405020304" pitchFamily="18" charset="0"/>
              </a:rPr>
              <a:t> BHVBQPPL </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ban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cs typeface="Times New Roman" panose="02020603050405020304" pitchFamily="18" charset="0"/>
              </a:rPr>
              <a:t>đảm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3000">
                <a:effectLst/>
                <a:latin typeface="Times New Roman" panose="02020603050405020304" pitchFamily="18" charset="0"/>
                <a:ea typeface="Calibri" panose="020F0502020204030204" pitchFamily="34" charset="0"/>
                <a:cs typeface="Times New Roman" panose="02020603050405020304" pitchFamily="18" charset="0"/>
              </a:rPr>
              <a:t> hiện</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lnSpc>
                <a:spcPct val="107000"/>
              </a:lnSpc>
              <a:spcAft>
                <a:spcPts val="600"/>
              </a:spcAft>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1.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ban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50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780674"/>
            <a:ext cx="8229600" cy="4345489"/>
          </a:xfrm>
        </p:spPr>
        <p:txBody>
          <a:bodyPr>
            <a:noAutofit/>
          </a:bodyPr>
          <a:lstStyle/>
          <a:p>
            <a:pPr marL="0" indent="0" algn="just">
              <a:lnSpc>
                <a:spcPct val="107000"/>
              </a:lnSpc>
              <a:spcAft>
                <a:spcPts val="6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sửa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ngay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phù</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mới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ngay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ước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quốc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tế</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Cộng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hòa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nghĩa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Việt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Nam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viên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chỉnh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bộ</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a:effectLst/>
                <a:latin typeface="Times New Roman" panose="02020603050405020304" pitchFamily="18" charset="0"/>
                <a:ea typeface="Calibri" panose="020F0502020204030204" pitchFamily="34" charset="0"/>
                <a:cs typeface="Times New Roman" panose="02020603050405020304" pitchFamily="18" charset="0"/>
              </a:rPr>
              <a:t> QPPL trong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bách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sinh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tiễn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chi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tiết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gọn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010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lnSpc>
                <a:spcPct val="107000"/>
              </a:lnSpc>
              <a:spcAft>
                <a:spcPts val="600"/>
              </a:spcAft>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ban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780674"/>
            <a:ext cx="8229600" cy="4345489"/>
          </a:xfrm>
        </p:spPr>
        <p:txBody>
          <a:bodyPr>
            <a:noAutofit/>
          </a:bodyPr>
          <a:lstStyle/>
          <a:p>
            <a:pPr marL="0" indent="0" algn="just">
              <a:lnSpc>
                <a:spcPct val="107000"/>
              </a:lnSpc>
              <a:spcAft>
                <a:spcPts val="600"/>
              </a:spcAft>
              <a:buNone/>
            </a:pPr>
            <a:r>
              <a:rPr lang="nl-NL" sz="2600" dirty="0">
                <a:effectLst/>
                <a:latin typeface="Times New Roman" panose="02020603050405020304" pitchFamily="18" charset="0"/>
                <a:ea typeface="Calibri" panose="020F0502020204030204" pitchFamily="34" charset="0"/>
                <a:cs typeface="Times New Roman" panose="02020603050405020304" pitchFamily="18" charset="0"/>
              </a:rPr>
              <a:t>Thường </a:t>
            </a:r>
            <a:r>
              <a:rPr lang="nl-NL" sz="2600">
                <a:effectLst/>
                <a:latin typeface="Times New Roman" panose="02020603050405020304" pitchFamily="18" charset="0"/>
                <a:ea typeface="Calibri" panose="020F0502020204030204" pitchFamily="34" charset="0"/>
                <a:cs typeface="Times New Roman" panose="02020603050405020304" pitchFamily="18" charset="0"/>
              </a:rPr>
              <a:t>trực HĐND tỉnh </a:t>
            </a:r>
            <a:r>
              <a:rPr lang="nl-NL" sz="2600" dirty="0">
                <a:effectLst/>
                <a:latin typeface="Times New Roman" panose="02020603050405020304" pitchFamily="18" charset="0"/>
                <a:ea typeface="Calibri" panose="020F0502020204030204" pitchFamily="34" charset="0"/>
                <a:cs typeface="Times New Roman" panose="02020603050405020304" pitchFamily="18" charset="0"/>
              </a:rPr>
              <a:t>quyết định việc áp dụng trình tự, thủ tục rút gọn trong xây dựng, ban hành nghị quyết </a:t>
            </a:r>
            <a:r>
              <a:rPr lang="nl-NL" sz="2600">
                <a:effectLst/>
                <a:latin typeface="Times New Roman" panose="02020603050405020304" pitchFamily="18" charset="0"/>
                <a:ea typeface="Calibri" panose="020F0502020204030204" pitchFamily="34" charset="0"/>
                <a:cs typeface="Times New Roman" panose="02020603050405020304" pitchFamily="18" charset="0"/>
              </a:rPr>
              <a:t>của HĐND tỉnh;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nl-NL" sz="2600" dirty="0">
                <a:effectLst/>
                <a:latin typeface="Times New Roman" panose="02020603050405020304" pitchFamily="18" charset="0"/>
                <a:ea typeface="Calibri" panose="020F0502020204030204" pitchFamily="34" charset="0"/>
                <a:cs typeface="Times New Roman" panose="02020603050405020304" pitchFamily="18" charset="0"/>
              </a:rPr>
              <a:t>Chủ </a:t>
            </a:r>
            <a:r>
              <a:rPr lang="nl-NL" sz="2600">
                <a:effectLst/>
                <a:latin typeface="Times New Roman" panose="02020603050405020304" pitchFamily="18" charset="0"/>
                <a:ea typeface="Calibri" panose="020F0502020204030204" pitchFamily="34" charset="0"/>
                <a:cs typeface="Times New Roman" panose="02020603050405020304" pitchFamily="18" charset="0"/>
              </a:rPr>
              <a:t>tịch UBND tỉnh </a:t>
            </a:r>
            <a:r>
              <a:rPr lang="nl-NL" sz="2600" dirty="0">
                <a:effectLst/>
                <a:latin typeface="Times New Roman" panose="02020603050405020304" pitchFamily="18" charset="0"/>
                <a:ea typeface="Calibri" panose="020F0502020204030204" pitchFamily="34" charset="0"/>
                <a:cs typeface="Times New Roman" panose="02020603050405020304" pitchFamily="18" charset="0"/>
              </a:rPr>
              <a:t>quyết định việc áp dụng trình tự, thủ tục rút gọn trong xây dựng, ban hành quyết định </a:t>
            </a:r>
            <a:r>
              <a:rPr lang="nl-NL" sz="2600">
                <a:effectLst/>
                <a:latin typeface="Times New Roman" panose="02020603050405020304" pitchFamily="18" charset="0"/>
                <a:ea typeface="Calibri" panose="020F0502020204030204" pitchFamily="34" charset="0"/>
                <a:cs typeface="Times New Roman" panose="02020603050405020304" pitchFamily="18" charset="0"/>
              </a:rPr>
              <a:t>của UBND tỉnh;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nl-NL" sz="2600" dirty="0">
                <a:effectLst/>
                <a:latin typeface="Times New Roman" panose="02020603050405020304" pitchFamily="18" charset="0"/>
                <a:ea typeface="Calibri" panose="020F0502020204030204" pitchFamily="34" charset="0"/>
                <a:cs typeface="Times New Roman" panose="02020603050405020304" pitchFamily="18" charset="0"/>
              </a:rPr>
              <a:t>Chủ </a:t>
            </a:r>
            <a:r>
              <a:rPr lang="nl-NL" sz="2600">
                <a:effectLst/>
                <a:latin typeface="Times New Roman" panose="02020603050405020304" pitchFamily="18" charset="0"/>
                <a:ea typeface="Calibri" panose="020F0502020204030204" pitchFamily="34" charset="0"/>
                <a:cs typeface="Times New Roman" panose="02020603050405020304" pitchFamily="18" charset="0"/>
              </a:rPr>
              <a:t>tịch UBND tỉnh </a:t>
            </a:r>
            <a:r>
              <a:rPr lang="nl-NL" sz="2600" dirty="0">
                <a:effectLst/>
                <a:latin typeface="Times New Roman" panose="02020603050405020304" pitchFamily="18" charset="0"/>
                <a:ea typeface="Calibri" panose="020F0502020204030204" pitchFamily="34" charset="0"/>
                <a:cs typeface="Times New Roman" panose="02020603050405020304" pitchFamily="18" charset="0"/>
              </a:rPr>
              <a:t>quyết định việc áp dụng trình tự, thủ tục rút gọn trong xây dựng, ban hành quyết định của mình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47121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638"/>
            <a:ext cx="8229600" cy="5851525"/>
          </a:xfrm>
        </p:spPr>
        <p:txBody>
          <a:bodyPr>
            <a:noAutofit/>
          </a:bodyPr>
          <a:lstStyle/>
          <a:p>
            <a:pPr marL="0" indent="0" algn="just">
              <a:lnSpc>
                <a:spcPct val="107000"/>
              </a:lnSpc>
              <a:spcAft>
                <a:spcPts val="600"/>
              </a:spcAft>
              <a:buNone/>
            </a:pPr>
            <a:r>
              <a:rPr lang="en-US" sz="22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3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đề nghị, </a:t>
            </a:r>
            <a:r>
              <a:rPr lang="en-US" sz="23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endParaRPr lang="en-US" sz="23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300">
                <a:effectLst/>
                <a:latin typeface="Times New Roman" panose="02020603050405020304" pitchFamily="18" charset="0"/>
                <a:ea typeface="Calibri" panose="020F0502020204030204" pitchFamily="34" charset="0"/>
                <a:cs typeface="Times New Roman" panose="02020603050405020304" pitchFamily="18" charset="0"/>
              </a:rPr>
              <a:t>Được thực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trước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quá</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sách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30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smtClean="0">
                <a:effectLst/>
                <a:latin typeface="Times New Roman" panose="02020603050405020304" pitchFamily="18" charset="0"/>
                <a:ea typeface="Calibri" panose="020F0502020204030204" pitchFamily="34" charset="0"/>
                <a:cs typeface="Times New Roman" panose="02020603050405020304" pitchFamily="18" charset="0"/>
              </a:rPr>
              <a:t>QPPL.</a:t>
            </a:r>
            <a:endParaRPr lang="en-US"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4.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Nội</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đề</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3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3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3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thiết</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đó</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rõ</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vấn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sinh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tiễn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báo</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tiêu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cực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chịu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trực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tiếp</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hậu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quả</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xảy</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ra</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nếu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kịp</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30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smtClean="0">
                <a:effectLst/>
                <a:latin typeface="Times New Roman" panose="02020603050405020304" pitchFamily="18" charset="0"/>
                <a:ea typeface="Calibri" panose="020F0502020204030204" pitchFamily="34" charset="0"/>
                <a:cs typeface="Times New Roman" panose="02020603050405020304" pitchFamily="18" charset="0"/>
              </a:rPr>
              <a:t>QPPL để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vi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chỉnh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30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smtClean="0">
                <a:effectLst/>
                <a:latin typeface="Times New Roman" panose="02020603050405020304" pitchFamily="18" charset="0"/>
                <a:ea typeface="Calibri" panose="020F0502020204030204" pitchFamily="34" charset="0"/>
                <a:cs typeface="Times New Roman" panose="02020603050405020304" pitchFamily="18" charset="0"/>
              </a:rPr>
              <a:t>QPPL; </a:t>
            </a:r>
            <a:endParaRPr lang="en-US"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Căn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cứ</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thủ</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tục</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rút</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gọn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1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50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300" dirty="0" err="1">
                <a:effectLst/>
                <a:latin typeface="Times New Roman" panose="02020603050405020304" pitchFamily="18" charset="0"/>
                <a:ea typeface="Calibri" panose="020F0502020204030204" pitchFamily="34" charset="0"/>
                <a:cs typeface="Times New Roman" panose="02020603050405020304" pitchFamily="18" charset="0"/>
              </a:rPr>
              <a:t>này</a:t>
            </a: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3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02043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lnSpc>
                <a:spcPct val="107000"/>
              </a:lnSpc>
              <a:spcAft>
                <a:spcPts val="600"/>
              </a:spcAft>
            </a:pP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5.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59a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78/2025/NĐ-CP,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sửa</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bổ</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sung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bởi</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187/2025/NĐ-CP):</a:t>
            </a:r>
            <a:endParaRPr lang="en-US" sz="2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780674"/>
            <a:ext cx="8229600" cy="4345489"/>
          </a:xfrm>
        </p:spPr>
        <p:txBody>
          <a:bodyPr>
            <a:noAutofit/>
          </a:bodyPr>
          <a:lstStyle/>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trì</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trì</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đăng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tải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cổng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tin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tử</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mình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lấy</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chịu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trực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tiếp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truyền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Tổng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hồ</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tờ</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so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sánh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thuyết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tài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liệu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nếu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24153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lnSpc>
                <a:spcPct val="107000"/>
              </a:lnSpc>
              <a:spcAft>
                <a:spcPts val="600"/>
              </a:spcAft>
            </a:pP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5.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59a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78/2025/NĐ-CP,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sửa</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bổ</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sung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bởi</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187/2025/NĐ-CP):</a:t>
            </a:r>
            <a:endParaRPr lang="en-US" sz="2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780674"/>
            <a:ext cx="8229600" cy="4345489"/>
          </a:xfrm>
        </p:spPr>
        <p:txBody>
          <a:bodyPr>
            <a:noAutofit/>
          </a:bodyPr>
          <a:lstStyle/>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quan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chủ</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soạn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hoàn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chỉnh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hồ</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tờ</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văn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so </a:t>
            </a:r>
            <a:r>
              <a:rPr lang="en-US" sz="2200" dirty="0" err="1">
                <a:effectLst/>
                <a:latin typeface="Times New Roman" panose="02020603050405020304" pitchFamily="18" charset="0"/>
                <a:ea typeface="Times New Roman" panose="02020603050405020304" pitchFamily="18" charset="0"/>
              </a:rPr>
              <a:t>sánh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thuyết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minh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nội</a:t>
            </a:r>
            <a:r>
              <a:rPr lang="en-US" sz="2200" dirty="0">
                <a:effectLst/>
                <a:latin typeface="Times New Roman" panose="02020603050405020304" pitchFamily="18" charset="0"/>
                <a:ea typeface="Times New Roman" panose="02020603050405020304" pitchFamily="18" charset="0"/>
              </a:rPr>
              <a:t> dung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tiếp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giải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tài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liệu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khác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nếu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có</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UBND </a:t>
            </a:r>
            <a:r>
              <a:rPr lang="en-US" sz="2200" dirty="0" err="1">
                <a:effectLst/>
                <a:latin typeface="Times New Roman" panose="02020603050405020304" pitchFamily="18" charset="0"/>
                <a:ea typeface="Times New Roman" panose="02020603050405020304" pitchFamily="18" charset="0"/>
              </a:rPr>
              <a:t>tỉnh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xem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xét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HĐND </a:t>
            </a:r>
            <a:r>
              <a:rPr lang="en-US" sz="2200" dirty="0" err="1">
                <a:effectLst/>
                <a:latin typeface="Times New Roman" panose="02020603050405020304" pitchFamily="18" charset="0"/>
                <a:ea typeface="Times New Roman" panose="02020603050405020304" pitchFamily="18" charset="0"/>
              </a:rPr>
              <a:t>tỉnh</a:t>
            </a:r>
            <a:r>
              <a:rPr lang="en-US" sz="22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Các</a:t>
            </a:r>
            <a:r>
              <a:rPr lang="en-US" sz="2200" dirty="0">
                <a:effectLst/>
                <a:latin typeface="Times New Roman" panose="02020603050405020304" pitchFamily="18" charset="0"/>
                <a:ea typeface="Times New Roman" panose="02020603050405020304" pitchFamily="18" charset="0"/>
              </a:rPr>
              <a:t> Ban </a:t>
            </a:r>
            <a:r>
              <a:rPr lang="en-US" sz="2200" dirty="0" err="1">
                <a:effectLst/>
                <a:latin typeface="Times New Roman" panose="02020603050405020304" pitchFamily="18" charset="0"/>
                <a:ea typeface="Times New Roman" panose="02020603050405020304" pitchFamily="18" charset="0"/>
              </a:rPr>
              <a:t>của</a:t>
            </a:r>
            <a:r>
              <a:rPr lang="en-US" sz="2200" dirty="0">
                <a:effectLst/>
                <a:latin typeface="Times New Roman" panose="02020603050405020304" pitchFamily="18" charset="0"/>
                <a:ea typeface="Times New Roman" panose="02020603050405020304" pitchFamily="18" charset="0"/>
              </a:rPr>
              <a:t> HĐND </a:t>
            </a:r>
            <a:r>
              <a:rPr lang="en-US" sz="2200" dirty="0" err="1">
                <a:effectLst/>
                <a:latin typeface="Times New Roman" panose="02020603050405020304" pitchFamily="18" charset="0"/>
                <a:ea typeface="Times New Roman" panose="02020603050405020304" pitchFamily="18" charset="0"/>
              </a:rPr>
              <a:t>tỉnh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Nghị</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quyết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trước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khi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HĐND </a:t>
            </a:r>
            <a:r>
              <a:rPr lang="en-US" sz="2200" dirty="0" err="1">
                <a:effectLst/>
                <a:latin typeface="Times New Roman" panose="02020603050405020304" pitchFamily="18" charset="0"/>
                <a:ea typeface="Times New Roman" panose="02020603050405020304" pitchFamily="18" charset="0"/>
              </a:rPr>
              <a:t>tỉnh</a:t>
            </a:r>
            <a:r>
              <a:rPr lang="en-US" sz="22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200" dirty="0" err="1">
                <a:effectLst/>
                <a:latin typeface="Times New Roman" panose="02020603050405020304" pitchFamily="18" charset="0"/>
                <a:ea typeface="Times New Roman" panose="02020603050405020304" pitchFamily="18" charset="0"/>
              </a:rPr>
              <a:t>Hồ</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sơ</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gửi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gồm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tờ</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văn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cáo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tiếp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giải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trình</a:t>
            </a:r>
            <a:r>
              <a:rPr lang="en-US" sz="2200" dirty="0">
                <a:effectLst/>
                <a:latin typeface="Times New Roman" panose="02020603050405020304" pitchFamily="18" charset="0"/>
                <a:ea typeface="Times New Roman" panose="02020603050405020304" pitchFamily="18" charset="0"/>
              </a:rPr>
              <a:t> ý </a:t>
            </a:r>
            <a:r>
              <a:rPr lang="en-US" sz="2200" dirty="0" err="1">
                <a:effectLst/>
                <a:latin typeface="Times New Roman" panose="02020603050405020304" pitchFamily="18" charset="0"/>
                <a:ea typeface="Times New Roman" panose="02020603050405020304" pitchFamily="18" charset="0"/>
              </a:rPr>
              <a:t>kiến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thẩm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định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bản</a:t>
            </a:r>
            <a:r>
              <a:rPr lang="en-US" sz="2200" dirty="0">
                <a:effectLst/>
                <a:latin typeface="Times New Roman" panose="02020603050405020304" pitchFamily="18" charset="0"/>
                <a:ea typeface="Times New Roman" panose="02020603050405020304" pitchFamily="18" charset="0"/>
              </a:rPr>
              <a:t> so </a:t>
            </a:r>
            <a:r>
              <a:rPr lang="en-US" sz="2200" dirty="0" err="1">
                <a:effectLst/>
                <a:latin typeface="Times New Roman" panose="02020603050405020304" pitchFamily="18" charset="0"/>
                <a:ea typeface="Times New Roman" panose="02020603050405020304" pitchFamily="18" charset="0"/>
              </a:rPr>
              <a:t>sánh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thuyết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minh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nội</a:t>
            </a:r>
            <a:r>
              <a:rPr lang="en-US" sz="2200" dirty="0">
                <a:effectLst/>
                <a:latin typeface="Times New Roman" panose="02020603050405020304" pitchFamily="18" charset="0"/>
                <a:ea typeface="Times New Roman" panose="02020603050405020304" pitchFamily="18" charset="0"/>
              </a:rPr>
              <a:t> dung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tài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liệu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khác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nếu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có</a:t>
            </a:r>
            <a:r>
              <a:rPr lang="en-US" sz="22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200" dirty="0">
                <a:effectLst/>
                <a:latin typeface="Times New Roman" panose="02020603050405020304" pitchFamily="18" charset="0"/>
                <a:ea typeface="Times New Roman" panose="02020603050405020304" pitchFamily="18" charset="0"/>
              </a:rPr>
              <a:t>- HĐND </a:t>
            </a:r>
            <a:r>
              <a:rPr lang="en-US" sz="2200" dirty="0" err="1">
                <a:effectLst/>
                <a:latin typeface="Times New Roman" panose="02020603050405020304" pitchFamily="18" charset="0"/>
                <a:ea typeface="Times New Roman" panose="02020603050405020304" pitchFamily="18" charset="0"/>
              </a:rPr>
              <a:t>tỉnh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xem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xét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thông</a:t>
            </a:r>
            <a:r>
              <a:rPr lang="en-US" sz="2200" dirty="0">
                <a:effectLst/>
                <a:latin typeface="Times New Roman" panose="02020603050405020304" pitchFamily="18" charset="0"/>
                <a:ea typeface="Times New Roman" panose="02020603050405020304" pitchFamily="18" charset="0"/>
              </a:rPr>
              <a:t> qua </a:t>
            </a:r>
            <a:r>
              <a:rPr lang="en-US" sz="2200" dirty="0" err="1">
                <a:effectLst/>
                <a:latin typeface="Times New Roman" panose="02020603050405020304" pitchFamily="18" charset="0"/>
                <a:ea typeface="Times New Roman" panose="02020603050405020304" pitchFamily="18" charset="0"/>
              </a:rPr>
              <a:t>dự</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thảo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Nghị</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quyết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thông</a:t>
            </a:r>
            <a:r>
              <a:rPr lang="en-US" sz="2200" dirty="0">
                <a:effectLst/>
                <a:latin typeface="Times New Roman" panose="02020603050405020304" pitchFamily="18" charset="0"/>
                <a:ea typeface="Times New Roman" panose="02020603050405020304" pitchFamily="18" charset="0"/>
              </a:rPr>
              <a:t> qua </a:t>
            </a:r>
            <a:r>
              <a:rPr lang="en-US" sz="2200" dirty="0" err="1">
                <a:effectLst/>
                <a:latin typeface="Times New Roman" panose="02020603050405020304" pitchFamily="18" charset="0"/>
                <a:ea typeface="Times New Roman" panose="02020603050405020304" pitchFamily="18" charset="0"/>
              </a:rPr>
              <a:t>được</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Chủ</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tịch</a:t>
            </a:r>
            <a:r>
              <a:rPr lang="en-US" sz="2200" dirty="0">
                <a:effectLst/>
                <a:latin typeface="Times New Roman" panose="02020603050405020304" pitchFamily="18" charset="0"/>
                <a:ea typeface="Times New Roman" panose="02020603050405020304" pitchFamily="18" charset="0"/>
              </a:rPr>
              <a:t> HĐND </a:t>
            </a:r>
            <a:r>
              <a:rPr lang="en-US" sz="2200" dirty="0" err="1">
                <a:effectLst/>
                <a:latin typeface="Times New Roman" panose="02020603050405020304" pitchFamily="18" charset="0"/>
                <a:ea typeface="Times New Roman" panose="02020603050405020304" pitchFamily="18" charset="0"/>
              </a:rPr>
              <a:t>tỉnh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ký</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chứng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thực</a:t>
            </a:r>
            <a:endParaRPr lang="en-US"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912153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67266"/>
            <a:ext cx="8229600" cy="850371"/>
          </a:xfrm>
        </p:spPr>
        <p:txBody>
          <a:bodyPr>
            <a:noAutofit/>
          </a:bodyPr>
          <a:lstStyle/>
          <a:p>
            <a:pPr algn="just">
              <a:lnSpc>
                <a:spcPct val="107000"/>
              </a:lnSpc>
              <a:spcAft>
                <a:spcPts val="600"/>
              </a:spcAft>
            </a:pP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6.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UBND/</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tịch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rút</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59b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78/2025/NĐ-CP,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sửa</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bổ</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sung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bởi</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187/2025/NĐ-CP):</a:t>
            </a:r>
            <a:endParaRPr lang="en-US" sz="24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780674"/>
            <a:ext cx="8229600" cy="4345489"/>
          </a:xfrm>
        </p:spPr>
        <p:txBody>
          <a:bodyPr>
            <a:noAutofit/>
          </a:bodyPr>
          <a:lstStyle/>
          <a:p>
            <a:pPr marL="0" indent="0" algn="just">
              <a:lnSpc>
                <a:spcPct val="107000"/>
              </a:lnSpc>
              <a:spcAft>
                <a:spcPts val="6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trì</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trì</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soạn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đăng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tải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cổng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tin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điện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mình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lấy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chịu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trực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tiếp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liên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truyền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Tổng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hồ</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tờ</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so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sánh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thuyết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tài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liệu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nếu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Tư</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chủ</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trì</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soạn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hoàn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chỉnh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hồ</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tờ</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trình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dự</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văn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 so </a:t>
            </a:r>
            <a:r>
              <a:rPr lang="en-US" sz="2000" dirty="0" err="1">
                <a:effectLst/>
                <a:latin typeface="Times New Roman" panose="02020603050405020304" pitchFamily="18" charset="0"/>
                <a:ea typeface="Times New Roman" panose="02020603050405020304" pitchFamily="18" charset="0"/>
              </a:rPr>
              <a:t>sánh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thuyết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minh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nội</a:t>
            </a:r>
            <a:r>
              <a:rPr lang="en-US" sz="2000" dirty="0">
                <a:effectLst/>
                <a:latin typeface="Times New Roman" panose="02020603050405020304" pitchFamily="18" charset="0"/>
                <a:ea typeface="Times New Roman" panose="02020603050405020304" pitchFamily="18" charset="0"/>
              </a:rPr>
              <a:t> dung </a:t>
            </a:r>
            <a:r>
              <a:rPr lang="en-US" sz="2000" dirty="0" err="1">
                <a:effectLst/>
                <a:latin typeface="Times New Roman" panose="02020603050405020304" pitchFamily="18" charset="0"/>
                <a:ea typeface="Times New Roman" panose="02020603050405020304" pitchFamily="18" charset="0"/>
              </a:rPr>
              <a:t>dự</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báo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cáo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thẩm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báo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cáo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tiếp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giải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trình</a:t>
            </a:r>
            <a:r>
              <a:rPr lang="en-US" sz="2000" dirty="0">
                <a:effectLst/>
                <a:latin typeface="Times New Roman" panose="02020603050405020304" pitchFamily="18" charset="0"/>
                <a:ea typeface="Times New Roman" panose="02020603050405020304" pitchFamily="18" charset="0"/>
              </a:rPr>
              <a:t> ý </a:t>
            </a:r>
            <a:r>
              <a:rPr lang="en-US" sz="2000" dirty="0" err="1">
                <a:effectLst/>
                <a:latin typeface="Times New Roman" panose="02020603050405020304" pitchFamily="18" charset="0"/>
                <a:ea typeface="Times New Roman" panose="02020603050405020304" pitchFamily="18" charset="0"/>
              </a:rPr>
              <a:t>kiến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thẩm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tài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liệu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khác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nếu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có</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trình</a:t>
            </a:r>
            <a:r>
              <a:rPr lang="en-US" sz="2000" dirty="0">
                <a:effectLst/>
                <a:latin typeface="Times New Roman" panose="02020603050405020304" pitchFamily="18" charset="0"/>
                <a:ea typeface="Times New Roman" panose="02020603050405020304" pitchFamily="18" charset="0"/>
              </a:rPr>
              <a:t> UBND </a:t>
            </a:r>
            <a:r>
              <a:rPr lang="en-US" sz="2000" dirty="0" err="1">
                <a:effectLst/>
                <a:latin typeface="Times New Roman" panose="02020603050405020304" pitchFamily="18" charset="0"/>
                <a:ea typeface="Times New Roman" panose="02020603050405020304" pitchFamily="18" charset="0"/>
              </a:rPr>
              <a:t>tỉnh</a:t>
            </a:r>
            <a:r>
              <a:rPr lang="en-US" sz="2000" dirty="0">
                <a:effectLst/>
                <a:latin typeface="Times New Roman" panose="02020603050405020304" pitchFamily="18" charset="0"/>
                <a:ea typeface="Times New Roman" panose="02020603050405020304" pitchFamily="18" charset="0"/>
              </a:rPr>
              <a:t>/</a:t>
            </a:r>
            <a:r>
              <a:rPr lang="en-US" sz="2000" dirty="0" err="1">
                <a:effectLst/>
                <a:latin typeface="Times New Roman" panose="02020603050405020304" pitchFamily="18" charset="0"/>
                <a:ea typeface="Times New Roman" panose="02020603050405020304" pitchFamily="18" charset="0"/>
              </a:rPr>
              <a:t>Chủ</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tịch</a:t>
            </a:r>
            <a:r>
              <a:rPr lang="en-US" sz="2000" dirty="0">
                <a:effectLst/>
                <a:latin typeface="Times New Roman" panose="02020603050405020304" pitchFamily="18" charset="0"/>
                <a:ea typeface="Times New Roman" panose="02020603050405020304" pitchFamily="18" charset="0"/>
              </a:rPr>
              <a:t> UBND </a:t>
            </a:r>
            <a:r>
              <a:rPr lang="en-US" sz="2000" dirty="0" err="1">
                <a:effectLst/>
                <a:latin typeface="Times New Roman" panose="02020603050405020304" pitchFamily="18" charset="0"/>
                <a:ea typeface="Times New Roman" panose="02020603050405020304" pitchFamily="18" charset="0"/>
              </a:rPr>
              <a:t>tỉnh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xem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xét</a:t>
            </a:r>
            <a:r>
              <a:rPr lang="en-US" sz="2000" dirty="0">
                <a:effectLst/>
                <a:latin typeface="Times New Roman" panose="02020603050405020304" pitchFamily="18" charset="0"/>
                <a:ea typeface="Times New Roman" panose="02020603050405020304" pitchFamily="18" charset="0"/>
              </a:rPr>
              <a:t>, ban </a:t>
            </a:r>
            <a:r>
              <a:rPr lang="en-US" sz="2000" dirty="0" err="1">
                <a:effectLst/>
                <a:latin typeface="Times New Roman" panose="02020603050405020304" pitchFamily="18" charset="0"/>
                <a:ea typeface="Times New Roman" panose="02020603050405020304" pitchFamily="18" charset="0"/>
              </a:rPr>
              <a:t>hành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Quyết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983047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 y="298700"/>
            <a:ext cx="8811928" cy="1299093"/>
          </a:xfrm>
        </p:spPr>
        <p:txBody>
          <a:bodyPr>
            <a:noAutofit/>
          </a:bodyPr>
          <a:lstStyle/>
          <a:p>
            <a:pPr>
              <a:lnSpc>
                <a:spcPct val="107000"/>
              </a:lnSpc>
              <a:spcBef>
                <a:spcPts val="600"/>
              </a:spcBef>
              <a:spcAft>
                <a:spcPts val="1800"/>
              </a:spcAft>
            </a:pP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b="1" dirty="0">
                <a:effectLst/>
                <a:latin typeface="Times New Roman" panose="02020603050405020304" pitchFamily="18" charset="0"/>
                <a:ea typeface="Calibri" panose="020F0502020204030204" pitchFamily="34" charset="0"/>
                <a:cs typeface="Times New Roman" panose="02020603050405020304" pitchFamily="18" charset="0"/>
              </a:rPr>
              <a:t/>
            </a:r>
            <a:br>
              <a:rPr lang="en-US" sz="3400" b="1"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3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318662"/>
            <a:ext cx="8229600" cy="4340993"/>
          </a:xfrm>
        </p:spPr>
        <p:txBody>
          <a:bodyPr>
            <a:noAutofit/>
          </a:bodyPr>
          <a:lstStyle/>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PHẦN III</a:t>
            </a:r>
            <a:endParaRPr lang="en-US" sz="34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MỘT SỐ VẤN ĐỀ KHÁC TRONG </a:t>
            </a: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XÂY DỰNG, BAN HÀNH VBQPPL </a:t>
            </a: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CỦA HĐND, UBND, CHỦ TỊCH </a:t>
            </a:r>
          </a:p>
          <a:p>
            <a:pPr marL="0" indent="0" algn="ctr">
              <a:spcBef>
                <a:spcPts val="600"/>
              </a:spcBef>
              <a:spcAft>
                <a:spcPts val="600"/>
              </a:spcAft>
              <a:buNone/>
            </a:pPr>
            <a:r>
              <a:rPr lang="en-US" sz="3400" b="1" dirty="0">
                <a:solidFill>
                  <a:schemeClr val="accent2">
                    <a:lumMod val="75000"/>
                  </a:schemeClr>
                </a:solidFill>
                <a:effectLst/>
                <a:latin typeface="Times New Roman" panose="02020603050405020304" pitchFamily="18" charset="0"/>
                <a:ea typeface="Times New Roman" panose="02020603050405020304" pitchFamily="18" charset="0"/>
              </a:rPr>
              <a:t>UBND TỈNH</a:t>
            </a:r>
            <a:endParaRPr lang="en-US" sz="34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966381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1.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Việc</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sửa</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đổi</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bổ</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sung,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thay</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thế</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bãi</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bỏ</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văn</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bản</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QPPL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của</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HĐND, UBND,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Chủ</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tịch</a:t>
            </a:r>
            <a:r>
              <a:rPr lang="en-US" sz="2500" b="1" dirty="0">
                <a:solidFill>
                  <a:schemeClr val="accent2">
                    <a:lumMod val="75000"/>
                  </a:schemeClr>
                </a:solidFill>
                <a:effectLst/>
                <a:latin typeface="Times New Roman" panose="02020603050405020304" pitchFamily="18" charset="0"/>
                <a:ea typeface="Times New Roman" panose="02020603050405020304" pitchFamily="18" charset="0"/>
              </a:rPr>
              <a:t> UBND </a:t>
            </a:r>
            <a:r>
              <a:rPr lang="en-US" sz="2500" b="1" dirty="0" err="1">
                <a:solidFill>
                  <a:schemeClr val="accent2">
                    <a:lumMod val="75000"/>
                  </a:schemeClr>
                </a:solidFill>
                <a:effectLst/>
                <a:latin typeface="Times New Roman" panose="02020603050405020304" pitchFamily="18" charset="0"/>
                <a:ea typeface="Times New Roman" panose="02020603050405020304" pitchFamily="18" charset="0"/>
              </a:rPr>
              <a:t>tỉnh</a:t>
            </a:r>
            <a:endParaRPr lang="en-US" sz="25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261534"/>
            <a:ext cx="8229600" cy="4864630"/>
          </a:xfrm>
        </p:spPr>
        <p:txBody>
          <a:bodyPr>
            <a:noAutofit/>
          </a:bodyPr>
          <a:lstStyle/>
          <a:p>
            <a:pPr marL="0" indent="0" algn="just">
              <a:spcBef>
                <a:spcPts val="600"/>
              </a:spcBef>
              <a:spcAft>
                <a:spcPts val="600"/>
              </a:spcAft>
              <a:buNone/>
            </a:pPr>
            <a:r>
              <a:rPr lang="en-US" sz="2600">
                <a:effectLst/>
                <a:latin typeface="Times New Roman" panose="02020603050405020304" pitchFamily="18" charset="0"/>
                <a:ea typeface="Times New Roman" panose="02020603050405020304" pitchFamily="18" charset="0"/>
              </a:rPr>
              <a:t>* </a:t>
            </a:r>
            <a:r>
              <a:rPr lang="en-US" sz="2600" dirty="0">
                <a:effectLst/>
                <a:latin typeface="Times New Roman" panose="02020603050405020304" pitchFamily="18" charset="0"/>
                <a:ea typeface="Times New Roman" panose="02020603050405020304" pitchFamily="18" charset="0"/>
              </a:rPr>
              <a:t>Văn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QPPL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HĐND, UBND, </a:t>
            </a:r>
            <a:r>
              <a:rPr lang="en-US" sz="2600" dirty="0" err="1">
                <a:effectLst/>
                <a:latin typeface="Times New Roman" panose="02020603050405020304" pitchFamily="18" charset="0"/>
                <a:ea typeface="Times New Roman" panose="02020603050405020304" pitchFamily="18" charset="0"/>
              </a:rPr>
              <a:t>Chủ</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tịch</a:t>
            </a:r>
            <a:r>
              <a:rPr lang="en-US" sz="2600" dirty="0">
                <a:effectLst/>
                <a:latin typeface="Times New Roman" panose="02020603050405020304" pitchFamily="18" charset="0"/>
                <a:ea typeface="Times New Roman" panose="02020603050405020304" pitchFamily="18" charset="0"/>
              </a:rPr>
              <a:t> UBND </a:t>
            </a:r>
            <a:r>
              <a:rPr lang="en-US" sz="2600" dirty="0" err="1">
                <a:effectLst/>
                <a:latin typeface="Times New Roman" panose="02020603050405020304" pitchFamily="18" charset="0"/>
                <a:ea typeface="Times New Roman" panose="02020603050405020304" pitchFamily="18" charset="0"/>
              </a:rPr>
              <a:t>tỉnh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chỉ</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được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sửa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đổi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bổ</a:t>
            </a:r>
            <a:r>
              <a:rPr lang="en-US" sz="2600" dirty="0">
                <a:effectLst/>
                <a:latin typeface="Times New Roman" panose="02020603050405020304" pitchFamily="18" charset="0"/>
                <a:ea typeface="Times New Roman" panose="02020603050405020304" pitchFamily="18" charset="0"/>
              </a:rPr>
              <a:t> sung, </a:t>
            </a:r>
            <a:r>
              <a:rPr lang="en-US" sz="2600" dirty="0" err="1">
                <a:effectLst/>
                <a:latin typeface="Times New Roman" panose="02020603050405020304" pitchFamily="18" charset="0"/>
                <a:ea typeface="Times New Roman" panose="02020603050405020304" pitchFamily="18" charset="0"/>
              </a:rPr>
              <a:t>thay</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thế</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bằng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err="1">
                <a:effectLst/>
                <a:latin typeface="Times New Roman" panose="02020603050405020304" pitchFamily="18" charset="0"/>
                <a:ea typeface="Times New Roman" panose="02020603050405020304" pitchFamily="18" charset="0"/>
              </a:rPr>
              <a:t>bản</a:t>
            </a:r>
            <a:r>
              <a:rPr lang="en-US" sz="2600">
                <a:effectLst/>
                <a:latin typeface="Times New Roman" panose="02020603050405020304" pitchFamily="18" charset="0"/>
                <a:ea typeface="Times New Roman" panose="02020603050405020304" pitchFamily="18" charset="0"/>
              </a:rPr>
              <a:t> </a:t>
            </a:r>
            <a:r>
              <a:rPr lang="en-US" sz="2600" smtClean="0">
                <a:effectLst/>
                <a:latin typeface="Times New Roman" panose="02020603050405020304" pitchFamily="18" charset="0"/>
                <a:ea typeface="Times New Roman" panose="02020603050405020304" pitchFamily="18" charset="0"/>
              </a:rPr>
              <a:t>QPPL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chính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quan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người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quyền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đã</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đó</a:t>
            </a:r>
            <a:r>
              <a:rPr lang="en-US" sz="26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600">
                <a:effectLst/>
                <a:latin typeface="Times New Roman" panose="02020603050405020304" pitchFamily="18" charset="0"/>
                <a:ea typeface="Times New Roman" panose="02020603050405020304" pitchFamily="18" charset="0"/>
              </a:rPr>
              <a:t>* </a:t>
            </a:r>
            <a:r>
              <a:rPr lang="en-US" sz="2600" dirty="0">
                <a:effectLst/>
                <a:latin typeface="Times New Roman" panose="02020603050405020304" pitchFamily="18" charset="0"/>
                <a:ea typeface="Times New Roman" panose="02020603050405020304" pitchFamily="18" charset="0"/>
              </a:rPr>
              <a:t>Văn </a:t>
            </a:r>
            <a:r>
              <a:rPr lang="en-US" sz="2600" err="1">
                <a:effectLst/>
                <a:latin typeface="Times New Roman" panose="02020603050405020304" pitchFamily="18" charset="0"/>
                <a:ea typeface="Times New Roman" panose="02020603050405020304" pitchFamily="18" charset="0"/>
              </a:rPr>
              <a:t>bản</a:t>
            </a:r>
            <a:r>
              <a:rPr lang="en-US" sz="2600">
                <a:effectLst/>
                <a:latin typeface="Times New Roman" panose="02020603050405020304" pitchFamily="18" charset="0"/>
                <a:ea typeface="Times New Roman" panose="02020603050405020304" pitchFamily="18" charset="0"/>
              </a:rPr>
              <a:t> </a:t>
            </a:r>
            <a:r>
              <a:rPr lang="en-US" sz="2600" smtClean="0">
                <a:effectLst/>
                <a:latin typeface="Times New Roman" panose="02020603050405020304" pitchFamily="18" charset="0"/>
                <a:ea typeface="Times New Roman" panose="02020603050405020304" pitchFamily="18" charset="0"/>
              </a:rPr>
              <a:t>QPPL bị </a:t>
            </a:r>
            <a:r>
              <a:rPr lang="en-US" sz="2600" dirty="0" err="1">
                <a:effectLst/>
                <a:latin typeface="Times New Roman" panose="02020603050405020304" pitchFamily="18" charset="0"/>
                <a:ea typeface="Times New Roman" panose="02020603050405020304" pitchFamily="18" charset="0"/>
              </a:rPr>
              <a:t>bãi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bỏ</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bằng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chính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quan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người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quyền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đã</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hoặc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bằng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quan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người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quyền</a:t>
            </a:r>
            <a:r>
              <a:rPr lang="en-US" sz="26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600">
                <a:latin typeface="Times New Roman" panose="02020603050405020304" pitchFamily="18" charset="0"/>
                <a:ea typeface="Times New Roman" panose="02020603050405020304" pitchFamily="18" charset="0"/>
              </a:rPr>
              <a:t>*</a:t>
            </a:r>
            <a:r>
              <a:rPr lang="en-US" sz="2600">
                <a:effectLst/>
                <a:latin typeface="Times New Roman" panose="02020603050405020304" pitchFamily="18" charset="0"/>
                <a:ea typeface="Times New Roman" panose="02020603050405020304" pitchFamily="18" charset="0"/>
              </a:rPr>
              <a:t> </a:t>
            </a:r>
            <a:r>
              <a:rPr lang="en-US" sz="2600" dirty="0">
                <a:effectLst/>
                <a:latin typeface="Times New Roman" panose="02020603050405020304" pitchFamily="18" charset="0"/>
                <a:ea typeface="Times New Roman" panose="02020603050405020304" pitchFamily="18" charset="0"/>
              </a:rPr>
              <a:t>Văn </a:t>
            </a:r>
            <a:r>
              <a:rPr lang="en-US" sz="2600" err="1">
                <a:effectLst/>
                <a:latin typeface="Times New Roman" panose="02020603050405020304" pitchFamily="18" charset="0"/>
                <a:ea typeface="Times New Roman" panose="02020603050405020304" pitchFamily="18" charset="0"/>
              </a:rPr>
              <a:t>bản</a:t>
            </a:r>
            <a:r>
              <a:rPr lang="en-US" sz="2600">
                <a:effectLst/>
                <a:latin typeface="Times New Roman" panose="02020603050405020304" pitchFamily="18" charset="0"/>
                <a:ea typeface="Times New Roman" panose="02020603050405020304" pitchFamily="18" charset="0"/>
              </a:rPr>
              <a:t> </a:t>
            </a:r>
            <a:r>
              <a:rPr lang="en-US" sz="2600" smtClean="0">
                <a:effectLst/>
                <a:latin typeface="Times New Roman" panose="02020603050405020304" pitchFamily="18" charset="0"/>
                <a:ea typeface="Times New Roman" panose="02020603050405020304" pitchFamily="18" charset="0"/>
              </a:rPr>
              <a:t>QPPL có </a:t>
            </a:r>
            <a:r>
              <a:rPr lang="en-US" sz="2600" dirty="0" err="1">
                <a:effectLst/>
                <a:latin typeface="Times New Roman" panose="02020603050405020304" pitchFamily="18" charset="0"/>
                <a:ea typeface="Times New Roman" panose="02020603050405020304" pitchFamily="18" charset="0"/>
              </a:rPr>
              <a:t>thể</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được</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để</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đồng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sửa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đổi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bổ</a:t>
            </a:r>
            <a:r>
              <a:rPr lang="en-US" sz="2600" dirty="0">
                <a:effectLst/>
                <a:latin typeface="Times New Roman" panose="02020603050405020304" pitchFamily="18" charset="0"/>
                <a:ea typeface="Times New Roman" panose="02020603050405020304" pitchFamily="18" charset="0"/>
              </a:rPr>
              <a:t> sung, </a:t>
            </a:r>
            <a:r>
              <a:rPr lang="en-US" sz="2600" dirty="0" err="1">
                <a:effectLst/>
                <a:latin typeface="Times New Roman" panose="02020603050405020304" pitchFamily="18" charset="0"/>
                <a:ea typeface="Times New Roman" panose="02020603050405020304" pitchFamily="18" charset="0"/>
              </a:rPr>
              <a:t>thay</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thế</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bỏ</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nội</a:t>
            </a:r>
            <a:r>
              <a:rPr lang="en-US" sz="2600" dirty="0">
                <a:effectLst/>
                <a:latin typeface="Times New Roman" panose="02020603050405020304" pitchFamily="18" charset="0"/>
                <a:ea typeface="Times New Roman" panose="02020603050405020304" pitchFamily="18" charset="0"/>
              </a:rPr>
              <a:t> dung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nhiều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err="1">
                <a:effectLst/>
                <a:latin typeface="Times New Roman" panose="02020603050405020304" pitchFamily="18" charset="0"/>
                <a:ea typeface="Times New Roman" panose="02020603050405020304" pitchFamily="18" charset="0"/>
              </a:rPr>
              <a:t>bản</a:t>
            </a:r>
            <a:r>
              <a:rPr lang="en-US" sz="2600">
                <a:effectLst/>
                <a:latin typeface="Times New Roman" panose="02020603050405020304" pitchFamily="18" charset="0"/>
                <a:ea typeface="Times New Roman" panose="02020603050405020304" pitchFamily="18" charset="0"/>
              </a:rPr>
              <a:t> </a:t>
            </a:r>
            <a:r>
              <a:rPr lang="en-US" sz="2600" smtClean="0">
                <a:effectLst/>
                <a:latin typeface="Times New Roman" panose="02020603050405020304" pitchFamily="18" charset="0"/>
                <a:ea typeface="Times New Roman" panose="02020603050405020304" pitchFamily="18" charset="0"/>
              </a:rPr>
              <a:t>QPPL </a:t>
            </a:r>
            <a:r>
              <a:rPr lang="en-US" sz="2600" dirty="0">
                <a:effectLst/>
                <a:latin typeface="Times New Roman" panose="02020603050405020304" pitchFamily="18" charset="0"/>
                <a:ea typeface="Times New Roman" panose="02020603050405020304" pitchFamily="18" charset="0"/>
              </a:rPr>
              <a:t>do </a:t>
            </a:r>
            <a:r>
              <a:rPr lang="en-US" sz="2600" dirty="0" err="1">
                <a:effectLst/>
                <a:latin typeface="Times New Roman" panose="02020603050405020304" pitchFamily="18" charset="0"/>
                <a:ea typeface="Times New Roman" panose="02020603050405020304" pitchFamily="18" charset="0"/>
              </a:rPr>
              <a:t>cùng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một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cơ</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quan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người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thẩm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quyền</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a:t>
            </a:r>
            <a:r>
              <a:rPr lang="en-US" sz="2600" b="1" dirty="0">
                <a:effectLst/>
                <a:latin typeface="Times New Roman" panose="02020603050405020304" pitchFamily="18" charset="0"/>
                <a:ea typeface="Times New Roman" panose="02020603050405020304" pitchFamily="18" charset="0"/>
              </a:rPr>
              <a:t> </a:t>
            </a:r>
            <a:endParaRPr lang="en-US" sz="2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just">
              <a:spcBef>
                <a:spcPts val="600"/>
              </a:spcBef>
              <a:spcAft>
                <a:spcPts val="600"/>
              </a:spcAft>
              <a:buNone/>
            </a:pP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2.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Căn</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cứ</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ban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hành</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62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Nghị</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định</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28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261534"/>
            <a:ext cx="8229600" cy="4864630"/>
          </a:xfrm>
        </p:spPr>
        <p:txBody>
          <a:bodyPr>
            <a:noAutofit/>
          </a:bodyPr>
          <a:lstStyle/>
          <a:p>
            <a:pPr marL="0" indent="0" algn="just">
              <a:spcBef>
                <a:spcPts val="600"/>
              </a:spcBef>
              <a:spcAft>
                <a:spcPts val="600"/>
              </a:spcAft>
              <a:buNone/>
            </a:pPr>
            <a:r>
              <a:rPr lang="en-US" sz="2600" dirty="0" err="1">
                <a:effectLst/>
                <a:latin typeface="Times New Roman" panose="02020603050405020304" pitchFamily="18" charset="0"/>
                <a:ea typeface="Times New Roman" panose="02020603050405020304" pitchFamily="18" charset="0"/>
              </a:rPr>
              <a:t>Gồm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cứ</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pháp</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lý</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và</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cứ</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tế</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phương</a:t>
            </a:r>
            <a:endParaRPr lang="en-US" sz="26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600">
                <a:effectLst/>
                <a:latin typeface="Times New Roman" panose="02020603050405020304" pitchFamily="18" charset="0"/>
                <a:ea typeface="Times New Roman" panose="02020603050405020304" pitchFamily="18" charset="0"/>
              </a:rPr>
              <a:t>* Căn </a:t>
            </a:r>
            <a:r>
              <a:rPr lang="en-US" sz="2600" dirty="0" err="1">
                <a:effectLst/>
                <a:latin typeface="Times New Roman" panose="02020603050405020304" pitchFamily="18" charset="0"/>
                <a:ea typeface="Times New Roman" panose="02020603050405020304" pitchFamily="18" charset="0"/>
              </a:rPr>
              <a:t>cứ</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pháp</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lý</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là</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err="1">
                <a:effectLst/>
                <a:latin typeface="Times New Roman" panose="02020603050405020304" pitchFamily="18" charset="0"/>
                <a:ea typeface="Times New Roman" panose="02020603050405020304" pitchFamily="18" charset="0"/>
              </a:rPr>
              <a:t>bản</a:t>
            </a:r>
            <a:r>
              <a:rPr lang="en-US" sz="2600">
                <a:effectLst/>
                <a:latin typeface="Times New Roman" panose="02020603050405020304" pitchFamily="18" charset="0"/>
                <a:ea typeface="Times New Roman" panose="02020603050405020304" pitchFamily="18" charset="0"/>
              </a:rPr>
              <a:t> </a:t>
            </a:r>
            <a:r>
              <a:rPr lang="en-US" sz="2600" smtClean="0">
                <a:effectLst/>
                <a:latin typeface="Times New Roman" panose="02020603050405020304" pitchFamily="18" charset="0"/>
                <a:ea typeface="Times New Roman" panose="02020603050405020304" pitchFamily="18" charset="0"/>
              </a:rPr>
              <a:t>QPPL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hiệu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pháp</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lý</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cao</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hơn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đang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hiệu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hoặc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đã</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được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công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bố</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hoặc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ký</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chưa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hiệu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nhưng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có</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hiệu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lực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trước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hoặc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cùng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thời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điểm</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với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được</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p>
          <a:p>
            <a:pPr marL="0" indent="0" algn="just">
              <a:spcBef>
                <a:spcPts val="600"/>
              </a:spcBef>
              <a:spcAft>
                <a:spcPts val="600"/>
              </a:spcAft>
              <a:buNone/>
            </a:pPr>
            <a:r>
              <a:rPr lang="en-US" sz="2600">
                <a:effectLst/>
                <a:latin typeface="Times New Roman" panose="02020603050405020304" pitchFamily="18" charset="0"/>
                <a:ea typeface="Times New Roman" panose="02020603050405020304" pitchFamily="18" charset="0"/>
              </a:rPr>
              <a:t>* Căn </a:t>
            </a:r>
            <a:r>
              <a:rPr lang="en-US" sz="2600" dirty="0" err="1">
                <a:effectLst/>
                <a:latin typeface="Times New Roman" panose="02020603050405020304" pitchFamily="18" charset="0"/>
                <a:ea typeface="Times New Roman" panose="02020603050405020304" pitchFamily="18" charset="0"/>
              </a:rPr>
              <a:t>cứ</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tiễn-xã</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hội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phương</a:t>
            </a:r>
            <a:r>
              <a:rPr lang="en-US" sz="2600" dirty="0">
                <a:effectLst/>
                <a:latin typeface="Times New Roman" panose="02020603050405020304" pitchFamily="18" charset="0"/>
                <a:ea typeface="Times New Roman" panose="02020603050405020304" pitchFamily="18" charset="0"/>
              </a:rPr>
              <a:t>: Văn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được</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ánh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và</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giải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quyết</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các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vấn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đề</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tiễn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phương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không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thể</a:t>
            </a:r>
            <a:r>
              <a:rPr lang="en-US" sz="2600" dirty="0">
                <a:effectLst/>
                <a:latin typeface="Times New Roman" panose="02020603050405020304" pitchFamily="18" charset="0"/>
                <a:ea typeface="Times New Roman" panose="02020603050405020304" pitchFamily="18" charset="0"/>
              </a:rPr>
              <a:t> ban </a:t>
            </a:r>
            <a:r>
              <a:rPr lang="en-US" sz="2600" dirty="0" err="1">
                <a:effectLst/>
                <a:latin typeface="Times New Roman" panose="02020603050405020304" pitchFamily="18" charset="0"/>
                <a:ea typeface="Times New Roman" panose="02020603050405020304" pitchFamily="18" charset="0"/>
              </a:rPr>
              <a:t>hành</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văn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bản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mà</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không</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gắn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với</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thực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tiễn</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địa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phương</a:t>
            </a:r>
            <a:r>
              <a:rPr lang="en-US" sz="26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445786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spcBef>
                <a:spcPts val="600"/>
              </a:spcBef>
              <a:spcAft>
                <a:spcPts val="600"/>
              </a:spcAft>
            </a:pP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3.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Hiệu</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lực</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của</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QPPL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của</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HĐND, UBND,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Chủ</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tịch</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UBND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tỉnh</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Điều</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53, 55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en-US" sz="2800" dirty="0">
              <a:solidFill>
                <a:schemeClr val="accent2">
                  <a:lumMod val="75000"/>
                </a:schemeClr>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457200" y="1261534"/>
            <a:ext cx="8229600" cy="4864630"/>
          </a:xfrm>
        </p:spPr>
        <p:txBody>
          <a:bodyPr>
            <a:noAutofit/>
          </a:bodyPr>
          <a:lstStyle/>
          <a:p>
            <a:pPr marL="0" indent="0" algn="just">
              <a:lnSpc>
                <a:spcPct val="107000"/>
              </a:lnSpc>
              <a:spcAft>
                <a:spcPts val="60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thủ</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tục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sớm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hơn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10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kể</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qua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ký</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600"/>
              </a:spcBef>
              <a:spcAft>
                <a:spcPts val="600"/>
              </a:spcAft>
              <a:buNone/>
            </a:pPr>
            <a:r>
              <a:rPr lang="en-US" sz="2000" dirty="0" err="1">
                <a:effectLst/>
                <a:latin typeface="Times New Roman" panose="02020603050405020304" pitchFamily="18" charset="0"/>
                <a:ea typeface="Times New Roman" panose="02020603050405020304" pitchFamily="18" charset="0"/>
              </a:rPr>
              <a:t>Trường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hợp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văn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phạm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pháp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luật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được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xây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dựng</a:t>
            </a:r>
            <a:r>
              <a:rPr lang="en-US" sz="2000" dirty="0">
                <a:effectLst/>
                <a:latin typeface="Times New Roman" panose="02020603050405020304" pitchFamily="18" charset="0"/>
                <a:ea typeface="Times New Roman" panose="02020603050405020304" pitchFamily="18" charset="0"/>
              </a:rPr>
              <a:t>, ban </a:t>
            </a:r>
            <a:r>
              <a:rPr lang="en-US" sz="2000" dirty="0" err="1">
                <a:effectLst/>
                <a:latin typeface="Times New Roman" panose="02020603050405020304" pitchFamily="18" charset="0"/>
                <a:ea typeface="Times New Roman" panose="02020603050405020304" pitchFamily="18" charset="0"/>
              </a:rPr>
              <a:t>hành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theo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trình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tự</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thủ</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tục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rút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gọn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có</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thể</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có</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hiệu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lực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kể</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từ</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ngày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thông</a:t>
            </a:r>
            <a:r>
              <a:rPr lang="en-US" sz="2000" dirty="0">
                <a:effectLst/>
                <a:latin typeface="Times New Roman" panose="02020603050405020304" pitchFamily="18" charset="0"/>
                <a:ea typeface="Times New Roman" panose="02020603050405020304" pitchFamily="18" charset="0"/>
              </a:rPr>
              <a:t> qua </a:t>
            </a:r>
            <a:r>
              <a:rPr lang="en-US" sz="2000" dirty="0" err="1">
                <a:effectLst/>
                <a:latin typeface="Times New Roman" panose="02020603050405020304" pitchFamily="18" charset="0"/>
                <a:ea typeface="Times New Roman" panose="02020603050405020304" pitchFamily="18" charset="0"/>
              </a:rPr>
              <a:t>hoặc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ký</a:t>
            </a:r>
            <a:r>
              <a:rPr lang="en-US" sz="2000" dirty="0">
                <a:effectLst/>
                <a:latin typeface="Times New Roman" panose="02020603050405020304" pitchFamily="18" charset="0"/>
                <a:ea typeface="Times New Roman" panose="02020603050405020304" pitchFamily="18" charset="0"/>
              </a:rPr>
              <a:t> ban </a:t>
            </a:r>
            <a:r>
              <a:rPr lang="en-US" sz="2000" dirty="0" err="1">
                <a:effectLst/>
                <a:latin typeface="Times New Roman" panose="02020603050405020304" pitchFamily="18" charset="0"/>
                <a:ea typeface="Times New Roman" panose="02020603050405020304" pitchFamily="18" charset="0"/>
              </a:rPr>
              <a:t>hành</a:t>
            </a:r>
            <a:r>
              <a:rPr lang="en-US" sz="20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Hiệu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lực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trở</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về</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trước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văn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 QPPL: </a:t>
            </a:r>
          </a:p>
          <a:p>
            <a:pPr marL="0" indent="0" algn="just">
              <a:spcBef>
                <a:spcPts val="600"/>
              </a:spcBef>
              <a:spcAft>
                <a:spcPts val="600"/>
              </a:spcAft>
              <a:buNone/>
            </a:pPr>
            <a:r>
              <a:rPr lang="en-US" sz="2000" dirty="0" err="1">
                <a:effectLst/>
                <a:latin typeface="Times New Roman" panose="02020603050405020304" pitchFamily="18" charset="0"/>
                <a:ea typeface="Times New Roman" panose="02020603050405020304" pitchFamily="18" charset="0"/>
              </a:rPr>
              <a:t>Trường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hợp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được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Chỉ</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trong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trường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hợp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thật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cần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thiết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để</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đảm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lợi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ích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chung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xã</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hội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thực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hiện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các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quyền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lợi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ích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tổ</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chức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nhân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được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trong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luật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nghị</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quyết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Quốc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hội</a:t>
            </a:r>
            <a:r>
              <a:rPr lang="en-US" sz="20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000" dirty="0" err="1">
                <a:effectLst/>
                <a:latin typeface="Times New Roman" panose="02020603050405020304" pitchFamily="18" charset="0"/>
                <a:ea typeface="Times New Roman" panose="02020603050405020304" pitchFamily="18" charset="0"/>
              </a:rPr>
              <a:t>Chủ</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thể</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được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hiệu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lực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trở</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về</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trước</a:t>
            </a:r>
            <a:r>
              <a:rPr lang="en-US" sz="2000" dirty="0">
                <a:effectLst/>
                <a:latin typeface="Times New Roman" panose="02020603050405020304" pitchFamily="18" charset="0"/>
                <a:ea typeface="Times New Roman" panose="02020603050405020304" pitchFamily="18" charset="0"/>
              </a:rPr>
              <a:t>: Văn </a:t>
            </a:r>
            <a:r>
              <a:rPr lang="en-US" sz="2000" err="1">
                <a:effectLst/>
                <a:latin typeface="Times New Roman" panose="02020603050405020304" pitchFamily="18" charset="0"/>
                <a:ea typeface="Times New Roman" panose="02020603050405020304" pitchFamily="18" charset="0"/>
              </a:rPr>
              <a:t>bản</a:t>
            </a:r>
            <a:r>
              <a:rPr lang="en-US" sz="2000">
                <a:effectLst/>
                <a:latin typeface="Times New Roman" panose="02020603050405020304" pitchFamily="18" charset="0"/>
                <a:ea typeface="Times New Roman" panose="02020603050405020304" pitchFamily="18" charset="0"/>
              </a:rPr>
              <a:t> QPPLcủa </a:t>
            </a:r>
            <a:r>
              <a:rPr lang="en-US" sz="2000" smtClean="0">
                <a:effectLst/>
                <a:latin typeface="Times New Roman" panose="02020603050405020304" pitchFamily="18" charset="0"/>
                <a:ea typeface="Times New Roman" panose="02020603050405020304" pitchFamily="18" charset="0"/>
              </a:rPr>
              <a:t>HĐND, UBND tỉnh</a:t>
            </a:r>
            <a:r>
              <a:rPr lang="en-US" sz="2000">
                <a:effectLst/>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dirty="0">
                <a:effectLst/>
                <a:latin typeface="Times New Roman" panose="02020603050405020304" pitchFamily="18" charset="0"/>
                <a:ea typeface="Times New Roman" panose="02020603050405020304" pitchFamily="18" charset="0"/>
              </a:rPr>
              <a:t>Văn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 QPPL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Chủ</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tịch</a:t>
            </a:r>
            <a:r>
              <a:rPr lang="en-US" sz="2000" dirty="0">
                <a:effectLst/>
                <a:latin typeface="Times New Roman" panose="02020603050405020304" pitchFamily="18" charset="0"/>
                <a:ea typeface="Times New Roman" panose="02020603050405020304" pitchFamily="18" charset="0"/>
              </a:rPr>
              <a:t> UBND </a:t>
            </a:r>
            <a:r>
              <a:rPr lang="en-US" sz="2000" dirty="0" err="1">
                <a:effectLst/>
                <a:latin typeface="Times New Roman" panose="02020603050405020304" pitchFamily="18" charset="0"/>
                <a:ea typeface="Times New Roman" panose="02020603050405020304" pitchFamily="18" charset="0"/>
              </a:rPr>
              <a:t>tỉnh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không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được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hiệu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lực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trở</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về</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trước</a:t>
            </a:r>
            <a:r>
              <a:rPr lang="en-US" sz="20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876170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400" b="1">
                <a:solidFill>
                  <a:schemeClr val="accent2">
                    <a:lumMod val="75000"/>
                  </a:schemeClr>
                </a:solidFill>
                <a:latin typeface="Times New Roman" panose="02020603050405020304" pitchFamily="18" charset="0"/>
                <a:cs typeface="Times New Roman" panose="02020603050405020304" pitchFamily="18" charset="0"/>
              </a:rPr>
              <a:t>Đặc </a:t>
            </a:r>
            <a:r>
              <a:rPr sz="3400" b="1" err="1">
                <a:solidFill>
                  <a:schemeClr val="accent2">
                    <a:lumMod val="75000"/>
                  </a:schemeClr>
                </a:solidFill>
                <a:latin typeface="Times New Roman" panose="02020603050405020304" pitchFamily="18" charset="0"/>
                <a:cs typeface="Times New Roman" panose="02020603050405020304" pitchFamily="18" charset="0"/>
              </a:rPr>
              <a:t>tính</a:t>
            </a:r>
            <a:r>
              <a:rPr sz="3400" b="1">
                <a:solidFill>
                  <a:schemeClr val="accent2">
                    <a:lumMod val="75000"/>
                  </a:schemeClr>
                </a:solidFill>
                <a:latin typeface="Times New Roman" panose="02020603050405020304" pitchFamily="18" charset="0"/>
                <a:cs typeface="Times New Roman" panose="02020603050405020304" pitchFamily="18" charset="0"/>
              </a:rPr>
              <a:t> </a:t>
            </a:r>
            <a:r>
              <a:rPr lang="en-US" sz="3400" b="1">
                <a:solidFill>
                  <a:schemeClr val="accent2">
                    <a:lumMod val="75000"/>
                  </a:schemeClr>
                </a:solidFill>
                <a:latin typeface="Times New Roman" panose="02020603050405020304" pitchFamily="18" charset="0"/>
                <a:cs typeface="Times New Roman" panose="02020603050405020304" pitchFamily="18" charset="0"/>
              </a:rPr>
              <a:t>của QPPL</a:t>
            </a:r>
            <a:endParaRPr sz="34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60910"/>
            <a:ext cx="8229600" cy="4865254"/>
          </a:xfrm>
        </p:spPr>
        <p:txBody>
          <a:bodyPr>
            <a:noAutofit/>
          </a:bodyPr>
          <a:lstStyle/>
          <a:p>
            <a:pPr marL="0" indent="0" algn="just">
              <a:lnSpc>
                <a:spcPct val="107000"/>
              </a:lnSpc>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tắc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xử</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sự</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tắc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ràng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buộc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tất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cả</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vi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a:effectLst/>
                <a:latin typeface="Times New Roman" panose="02020603050405020304" pitchFamily="18" charset="0"/>
                <a:ea typeface="Calibri" panose="020F0502020204030204" pitchFamily="34" charset="0"/>
                <a:cs typeface="Times New Roman" panose="02020603050405020304" pitchFamily="18" charset="0"/>
              </a:rPr>
              <a:t> đó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bắt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buộc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2800">
                <a:effectLst/>
                <a:latin typeface="Times New Roman" panose="02020603050405020304" pitchFamily="18" charset="0"/>
                <a:ea typeface="Calibri" panose="020F0502020204030204" pitchFamily="34" charset="0"/>
                <a:cs typeface="Times New Roman" panose="02020603050405020304" pitchFamily="18" charset="0"/>
              </a:rPr>
              <a:t>: mọi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đều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tuân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thủ</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đầy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đủ</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mà</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đã</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xác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lặp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lặp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lại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tương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chỉ</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lần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Do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Được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nước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đảm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bảo</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thực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hiện</a:t>
            </a:r>
            <a:r>
              <a:rPr lang="en-US" sz="2800" dirty="0">
                <a:effectLst/>
                <a:latin typeface="Times New Roman" panose="02020603050405020304" pitchFamily="18" charset="0"/>
                <a:ea typeface="Calibri" panose="020F0502020204030204" pitchFamily="34" charset="0"/>
              </a:rPr>
              <a:t>. </a:t>
            </a:r>
            <a:endParaRPr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just">
              <a:lnSpc>
                <a:spcPct val="107000"/>
              </a:lnSpc>
              <a:spcAft>
                <a:spcPts val="600"/>
              </a:spcAft>
              <a:buNone/>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4.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hết</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lực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toàn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bộ</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b="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phần (Điều 57 Luật)</a:t>
            </a:r>
            <a:r>
              <a:rPr lang="en-US" sz="280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417638"/>
            <a:ext cx="8229600" cy="4708526"/>
          </a:xfrm>
        </p:spPr>
        <p:txBody>
          <a:bodyPr>
            <a:noAutofit/>
          </a:bodyPr>
          <a:lstStyle/>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Hết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smtClean="0">
                <a:effectLst/>
                <a:latin typeface="Times New Roman" panose="02020603050405020304" pitchFamily="18" charset="0"/>
                <a:ea typeface="Calibri" panose="020F0502020204030204" pitchFamily="34" charset="0"/>
                <a:cs typeface="Times New Roman" panose="02020603050405020304" pitchFamily="18" charset="0"/>
              </a:rPr>
              <a:t>QPPL;</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sửa</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bổ</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sung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thay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thế</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bằng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smtClean="0">
                <a:effectLst/>
                <a:latin typeface="Times New Roman" panose="02020603050405020304" pitchFamily="18" charset="0"/>
                <a:ea typeface="Calibri" panose="020F0502020204030204" pitchFamily="34" charset="0"/>
                <a:cs typeface="Times New Roman" panose="02020603050405020304" pitchFamily="18" charset="0"/>
              </a:rPr>
              <a:t>QPPL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mới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đã</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smtClean="0">
                <a:effectLst/>
                <a:latin typeface="Times New Roman" panose="02020603050405020304" pitchFamily="18" charset="0"/>
                <a:ea typeface="Calibri" panose="020F0502020204030204" pitchFamily="34" charset="0"/>
                <a:cs typeface="Times New Roman" panose="02020603050405020304" pitchFamily="18" charset="0"/>
              </a:rPr>
              <a:t>QPPL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Bị</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bãi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bỏ</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8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BHVBQPPL.</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 Văn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smtClean="0">
                <a:effectLst/>
                <a:latin typeface="Times New Roman" panose="02020603050405020304" pitchFamily="18" charset="0"/>
                <a:ea typeface="Calibri" panose="020F0502020204030204" pitchFamily="34" charset="0"/>
                <a:cs typeface="Times New Roman" panose="02020603050405020304" pitchFamily="18" charset="0"/>
              </a:rPr>
              <a:t>QPPL hết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bộ</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do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smtClean="0">
                <a:effectLst/>
                <a:latin typeface="Times New Roman" panose="02020603050405020304" pitchFamily="18" charset="0"/>
                <a:ea typeface="Calibri" panose="020F0502020204030204" pitchFamily="34" charset="0"/>
                <a:cs typeface="Times New Roman" panose="02020603050405020304" pitchFamily="18" charset="0"/>
              </a:rPr>
              <a:t>QPPL khác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thay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thế</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sửa</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bổ</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sung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thì</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chi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tiết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cụ</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hết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trừ</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công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bố</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tiếp</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tục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lực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bộ</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58656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lnSpc>
                <a:spcPct val="107000"/>
              </a:lnSpc>
              <a:spcAft>
                <a:spcPts val="600"/>
              </a:spcAft>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5.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dẫn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417638"/>
            <a:ext cx="8229600" cy="4708526"/>
          </a:xfrm>
        </p:spPr>
        <p:txBody>
          <a:bodyPr>
            <a:noAutofit/>
          </a:bodyPr>
          <a:lstStyle/>
          <a:p>
            <a:pPr marL="0" indent="0" algn="just">
              <a:lnSpc>
                <a:spcPct val="107000"/>
              </a:lnSpc>
              <a:spcAft>
                <a:spcPts val="600"/>
              </a:spcAft>
              <a:buNone/>
            </a:pP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HĐND, UBND,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tịch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cần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thiết</a:t>
            </a: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smtClean="0">
                <a:effectLst/>
                <a:latin typeface="Times New Roman" panose="02020603050405020304" pitchFamily="18" charset="0"/>
                <a:ea typeface="Calibri" panose="020F0502020204030204" pitchFamily="34" charset="0"/>
                <a:cs typeface="Times New Roman" panose="02020603050405020304" pitchFamily="18" charset="0"/>
              </a:rPr>
              <a:t>HĐND giao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err="1">
                <a:effectLst/>
                <a:latin typeface="Times New Roman" panose="02020603050405020304" pitchFamily="18" charset="0"/>
                <a:ea typeface="Calibri" panose="020F0502020204030204" pitchFamily="34" charset="0"/>
                <a:cs typeface="Times New Roman" panose="02020603050405020304" pitchFamily="18" charset="0"/>
              </a:rPr>
              <a:t>trực</a:t>
            </a: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smtClean="0">
                <a:effectLst/>
                <a:latin typeface="Times New Roman" panose="02020603050405020304" pitchFamily="18" charset="0"/>
                <a:ea typeface="Calibri" panose="020F0502020204030204" pitchFamily="34" charset="0"/>
                <a:cs typeface="Times New Roman" panose="02020603050405020304" pitchFamily="18" charset="0"/>
              </a:rPr>
              <a:t>HĐND cùng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do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mình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bằng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b="1"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cách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hiểu</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nhau</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10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Chưa</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thống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nhất</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Lưu</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thay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dẫn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đặt</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ra</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mới</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41076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lnSpc>
                <a:spcPct val="107000"/>
              </a:lnSpc>
              <a:spcAft>
                <a:spcPts val="600"/>
              </a:spcAft>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6.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Đính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luật</a:t>
            </a:r>
            <a:endParaRPr lang="en-US"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417638"/>
            <a:ext cx="8229600" cy="4708526"/>
          </a:xfrm>
        </p:spPr>
        <p:txBody>
          <a:bodyPr>
            <a:noAutofit/>
          </a:bodyPr>
          <a:lstStyle/>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sai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sót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cứ</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lỗi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tả</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sai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sót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kỹ</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thuật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QPPL.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Thường </a:t>
            </a:r>
            <a:r>
              <a:rPr lang="vi-VN" sz="2200">
                <a:effectLst/>
                <a:latin typeface="Times New Roman" panose="02020603050405020304" pitchFamily="18" charset="0"/>
                <a:ea typeface="Calibri" panose="020F0502020204030204" pitchFamily="34" charset="0"/>
                <a:cs typeface="Times New Roman" panose="02020603050405020304" pitchFamily="18" charset="0"/>
              </a:rPr>
              <a:t>trực </a:t>
            </a:r>
            <a:r>
              <a:rPr lang="en-US" sz="2200">
                <a:effectLst/>
                <a:latin typeface="Times New Roman" panose="02020603050405020304" pitchFamily="18" charset="0"/>
                <a:ea typeface="Calibri" panose="020F0502020204030204" pitchFamily="34" charset="0"/>
                <a:cs typeface="Times New Roman" panose="02020603050405020304" pitchFamily="18" charset="0"/>
              </a:rPr>
              <a:t>HĐND tỉnh </a:t>
            </a:r>
            <a:r>
              <a:rPr lang="vi-VN" sz="2200">
                <a:effectLst/>
                <a:latin typeface="Times New Roman" panose="02020603050405020304" pitchFamily="18" charset="0"/>
                <a:ea typeface="Calibri" panose="020F0502020204030204" pitchFamily="34" charset="0"/>
                <a:cs typeface="Times New Roman" panose="02020603050405020304" pitchFamily="18" charset="0"/>
              </a:rPr>
              <a:t>đính </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chính văn </a:t>
            </a:r>
            <a:r>
              <a:rPr lang="vi-VN" sz="2200">
                <a:effectLst/>
                <a:latin typeface="Times New Roman" panose="02020603050405020304" pitchFamily="18" charset="0"/>
                <a:ea typeface="Calibri" panose="020F0502020204030204" pitchFamily="34" charset="0"/>
                <a:cs typeface="Times New Roman" panose="02020603050405020304" pitchFamily="18" charset="0"/>
              </a:rPr>
              <a:t>bản </a:t>
            </a:r>
            <a:r>
              <a:rPr lang="en-US" sz="2200">
                <a:effectLst/>
                <a:latin typeface="Times New Roman" panose="02020603050405020304" pitchFamily="18" charset="0"/>
                <a:ea typeface="Calibri" panose="020F0502020204030204" pitchFamily="34" charset="0"/>
                <a:cs typeface="Times New Roman" panose="02020603050405020304" pitchFamily="18" charset="0"/>
              </a:rPr>
              <a:t>QPPL</a:t>
            </a:r>
            <a:r>
              <a:rPr lang="vi-VN" sz="2200">
                <a:effectLst/>
                <a:latin typeface="Times New Roman" panose="02020603050405020304" pitchFamily="18" charset="0"/>
                <a:ea typeface="Calibri" panose="020F0502020204030204" pitchFamily="34" charset="0"/>
                <a:cs typeface="Times New Roman" panose="02020603050405020304" pitchFamily="18" charset="0"/>
              </a:rPr>
              <a:t>của </a:t>
            </a:r>
            <a:r>
              <a:rPr lang="en-US" sz="2200">
                <a:effectLst/>
                <a:latin typeface="Times New Roman" panose="02020603050405020304" pitchFamily="18" charset="0"/>
                <a:ea typeface="Calibri" panose="020F0502020204030204" pitchFamily="34" charset="0"/>
                <a:cs typeface="Times New Roman" panose="02020603050405020304" pitchFamily="18" charset="0"/>
              </a:rPr>
              <a:t>HĐND</a:t>
            </a:r>
            <a:r>
              <a:rPr lang="vi-VN"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 ban hành;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Chủ </a:t>
            </a:r>
            <a:r>
              <a:rPr lang="vi-VN" sz="2200">
                <a:effectLst/>
                <a:latin typeface="Times New Roman" panose="02020603050405020304" pitchFamily="18" charset="0"/>
                <a:ea typeface="Calibri" panose="020F0502020204030204" pitchFamily="34" charset="0"/>
                <a:cs typeface="Times New Roman" panose="02020603050405020304" pitchFamily="18" charset="0"/>
              </a:rPr>
              <a:t>tịch </a:t>
            </a:r>
            <a:r>
              <a:rPr lang="en-US" sz="2200">
                <a:effectLst/>
                <a:latin typeface="Times New Roman" panose="02020603050405020304" pitchFamily="18" charset="0"/>
                <a:ea typeface="Calibri" panose="020F0502020204030204" pitchFamily="34" charset="0"/>
                <a:cs typeface="Times New Roman" panose="02020603050405020304" pitchFamily="18" charset="0"/>
              </a:rPr>
              <a:t>UBND tỉnh</a:t>
            </a:r>
            <a:r>
              <a:rPr lang="vi-VN" sz="2200">
                <a:effectLst/>
                <a:latin typeface="Times New Roman" panose="02020603050405020304" pitchFamily="18" charset="0"/>
                <a:ea typeface="Calibri" panose="020F0502020204030204" pitchFamily="34" charset="0"/>
                <a:cs typeface="Times New Roman" panose="02020603050405020304" pitchFamily="18" charset="0"/>
              </a:rPr>
              <a:t> đính </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chính văn </a:t>
            </a:r>
            <a:r>
              <a:rPr lang="vi-VN" sz="2200">
                <a:effectLst/>
                <a:latin typeface="Times New Roman" panose="02020603050405020304" pitchFamily="18" charset="0"/>
                <a:ea typeface="Calibri" panose="020F0502020204030204" pitchFamily="34" charset="0"/>
                <a:cs typeface="Times New Roman" panose="02020603050405020304" pitchFamily="18" charset="0"/>
              </a:rPr>
              <a:t>bản </a:t>
            </a:r>
            <a:r>
              <a:rPr lang="en-US" sz="2200">
                <a:effectLst/>
                <a:latin typeface="Times New Roman" panose="02020603050405020304" pitchFamily="18" charset="0"/>
                <a:ea typeface="Calibri" panose="020F0502020204030204" pitchFamily="34" charset="0"/>
                <a:cs typeface="Times New Roman" panose="02020603050405020304" pitchFamily="18" charset="0"/>
              </a:rPr>
              <a:t>QPPL </a:t>
            </a:r>
            <a:r>
              <a:rPr lang="vi-VN" sz="2200">
                <a:effectLst/>
                <a:latin typeface="Times New Roman" panose="02020603050405020304" pitchFamily="18" charset="0"/>
                <a:ea typeface="Calibri" panose="020F0502020204030204" pitchFamily="34" charset="0"/>
                <a:cs typeface="Times New Roman" panose="02020603050405020304" pitchFamily="18" charset="0"/>
              </a:rPr>
              <a:t>do </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m</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ì</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nh ban hành </a:t>
            </a:r>
            <a:r>
              <a:rPr lang="vi-VN" sz="2200">
                <a:effectLst/>
                <a:latin typeface="Times New Roman" panose="02020603050405020304" pitchFamily="18" charset="0"/>
                <a:ea typeface="Calibri" panose="020F0502020204030204" pitchFamily="34" charset="0"/>
                <a:cs typeface="Times New Roman" panose="02020603050405020304" pitchFamily="18" charset="0"/>
              </a:rPr>
              <a:t>và </a:t>
            </a:r>
            <a:r>
              <a:rPr lang="en-US" sz="2200">
                <a:effectLst/>
                <a:latin typeface="Times New Roman" panose="02020603050405020304" pitchFamily="18" charset="0"/>
                <a:ea typeface="Calibri" panose="020F0502020204030204" pitchFamily="34" charset="0"/>
                <a:cs typeface="Times New Roman" panose="02020603050405020304" pitchFamily="18" charset="0"/>
              </a:rPr>
              <a:t>UBND</a:t>
            </a:r>
            <a:r>
              <a:rPr lang="vi-VN" sz="220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vi-VN" sz="2200" dirty="0">
                <a:effectLst/>
                <a:latin typeface="Times New Roman" panose="02020603050405020304" pitchFamily="18" charset="0"/>
                <a:ea typeface="Calibri" panose="020F0502020204030204" pitchFamily="34" charset="0"/>
                <a:cs typeface="Times New Roman" panose="02020603050405020304" pitchFamily="18" charset="0"/>
              </a:rPr>
              <a:t> ban hành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Lưu</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áp</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sai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sót</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200">
                <a:effectLst/>
                <a:latin typeface="Times New Roman" panose="02020603050405020304" pitchFamily="18" charset="0"/>
                <a:ea typeface="Calibri" panose="020F0502020204030204" pitchFamily="34" charset="0"/>
                <a:cs typeface="Times New Roman" panose="02020603050405020304" pitchFamily="18" charset="0"/>
              </a:rPr>
              <a:t> QPPL.</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45617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lnSpc>
                <a:spcPct val="107000"/>
              </a:lnSpc>
              <a:spcAft>
                <a:spcPts val="600"/>
              </a:spcAft>
            </a:pP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7.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Thủ</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hành chính </a:t>
            </a:r>
            <a:r>
              <a:rPr lang="en-US"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(TTHC) </a:t>
            </a:r>
            <a:r>
              <a:rPr lang="vi-VN" sz="2800" b="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trong văn bản quy phạm pháp luật</a:t>
            </a:r>
            <a:endParaRPr lang="en-US" sz="28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417638"/>
            <a:ext cx="8229600" cy="4708526"/>
          </a:xfrm>
        </p:spPr>
        <p:txBody>
          <a:bodyPr>
            <a:noAutofit/>
          </a:bodyPr>
          <a:lstStyle/>
          <a:p>
            <a:pPr marL="0" indent="0" algn="just">
              <a:lnSpc>
                <a:spcPct val="107000"/>
              </a:lnSpc>
              <a:spcAft>
                <a:spcPts val="600"/>
              </a:spcAft>
              <a:buNone/>
            </a:pPr>
            <a:r>
              <a:rPr lang="en-US" sz="200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TTHC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VBQPPL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600"/>
              </a:spcBef>
              <a:spcAft>
                <a:spcPts val="600"/>
              </a:spcAft>
              <a:buNone/>
            </a:pPr>
            <a:r>
              <a:rPr lang="en-US" sz="2000">
                <a:effectLst/>
                <a:latin typeface="Times New Roman" panose="02020603050405020304" pitchFamily="18" charset="0"/>
                <a:ea typeface="Times New Roman" panose="02020603050405020304" pitchFamily="18" charset="0"/>
              </a:rPr>
              <a:t>TTHC </a:t>
            </a:r>
            <a:r>
              <a:rPr lang="vi-VN" sz="2000">
                <a:effectLst/>
                <a:latin typeface="Times New Roman" panose="02020603050405020304" pitchFamily="18" charset="0"/>
                <a:ea typeface="Times New Roman" panose="02020603050405020304" pitchFamily="18" charset="0"/>
              </a:rPr>
              <a:t>chỉ </a:t>
            </a:r>
            <a:r>
              <a:rPr lang="vi-VN" sz="2000" dirty="0">
                <a:effectLst/>
                <a:latin typeface="Times New Roman" panose="02020603050405020304" pitchFamily="18" charset="0"/>
                <a:ea typeface="Times New Roman" panose="02020603050405020304" pitchFamily="18" charset="0"/>
              </a:rPr>
              <a:t>được quy định để bảo đảm quyền và lợi ích hợp pháp của cơ quan, tổ chức, cá nhân; đáp ứng yêu cầu quản lý nhà nước và thuộc một trong các trường hợp sau đây:</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a:effectLst/>
                <a:latin typeface="Times New Roman" panose="02020603050405020304" pitchFamily="18" charset="0"/>
                <a:ea typeface="Times New Roman" panose="02020603050405020304" pitchFamily="18" charset="0"/>
              </a:rPr>
              <a:t>-</a:t>
            </a:r>
            <a:r>
              <a:rPr lang="vi-VN" sz="2000">
                <a:effectLst/>
                <a:latin typeface="Times New Roman" panose="02020603050405020304" pitchFamily="18" charset="0"/>
                <a:ea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rPr>
              <a:t>Thực hiện nhiệm vụ, quyền hạn được phân cấp theo quy định của Luật Tổ chức Chính phủ, Luật Tổ chức chính quyền địa phương;</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a:effectLst/>
                <a:latin typeface="Times New Roman" panose="02020603050405020304" pitchFamily="18" charset="0"/>
                <a:ea typeface="Times New Roman" panose="02020603050405020304" pitchFamily="18" charset="0"/>
              </a:rPr>
              <a:t>-</a:t>
            </a:r>
            <a:r>
              <a:rPr lang="vi-VN" sz="2000">
                <a:effectLst/>
                <a:latin typeface="Times New Roman" panose="02020603050405020304" pitchFamily="18" charset="0"/>
                <a:ea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rPr>
              <a:t>Thực hiện các biện pháp phát </a:t>
            </a:r>
            <a:r>
              <a:rPr lang="vi-VN" sz="2000">
                <a:effectLst/>
                <a:latin typeface="Times New Roman" panose="02020603050405020304" pitchFamily="18" charset="0"/>
                <a:ea typeface="Times New Roman" panose="02020603050405020304" pitchFamily="18" charset="0"/>
              </a:rPr>
              <a:t>triển </a:t>
            </a:r>
            <a:r>
              <a:rPr lang="en-US" sz="2000">
                <a:effectLst/>
                <a:latin typeface="Times New Roman" panose="02020603050405020304" pitchFamily="18" charset="0"/>
                <a:ea typeface="Times New Roman" panose="02020603050405020304" pitchFamily="18" charset="0"/>
              </a:rPr>
              <a:t>KT-XH</a:t>
            </a:r>
            <a:r>
              <a:rPr lang="vi-VN" sz="2000">
                <a:effectLst/>
                <a:latin typeface="Times New Roman" panose="02020603050405020304" pitchFamily="18" charset="0"/>
                <a:ea typeface="Times New Roman" panose="02020603050405020304" pitchFamily="18" charset="0"/>
              </a:rPr>
              <a:t>, </a:t>
            </a:r>
            <a:r>
              <a:rPr lang="vi-VN" sz="2000" dirty="0">
                <a:effectLst/>
                <a:latin typeface="Times New Roman" panose="02020603050405020304" pitchFamily="18" charset="0"/>
                <a:ea typeface="Times New Roman" panose="02020603050405020304" pitchFamily="18" charset="0"/>
              </a:rPr>
              <a:t>ngân sách, quốc phòng, an ninh</a:t>
            </a:r>
            <a:r>
              <a:rPr lang="en-US" sz="20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00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Nhiệm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vụ</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soạn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khi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xây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dựng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dự</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có</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err="1">
                <a:effectLst/>
                <a:latin typeface="Times New Roman" panose="02020603050405020304" pitchFamily="18" charset="0"/>
                <a:ea typeface="Times New Roman" panose="02020603050405020304" pitchFamily="18" charset="0"/>
              </a:rPr>
              <a:t>định</a:t>
            </a:r>
            <a:r>
              <a:rPr lang="en-US" sz="2000">
                <a:effectLst/>
                <a:latin typeface="Times New Roman" panose="02020603050405020304" pitchFamily="18" charset="0"/>
                <a:ea typeface="Times New Roman" panose="02020603050405020304" pitchFamily="18" charset="0"/>
              </a:rPr>
              <a:t> TTHC: </a:t>
            </a:r>
            <a:endParaRPr lang="en-US" sz="2000" dirty="0">
              <a:effectLst/>
              <a:latin typeface="Times New Roman" panose="02020603050405020304" pitchFamily="18" charset="0"/>
              <a:ea typeface="Times New Roman" panose="02020603050405020304" pitchFamily="18" charset="0"/>
            </a:endParaRPr>
          </a:p>
          <a:p>
            <a:pPr marL="0" indent="0" algn="just">
              <a:spcBef>
                <a:spcPts val="600"/>
              </a:spcBef>
              <a:spcAft>
                <a:spcPts val="600"/>
              </a:spcAft>
              <a:buNone/>
            </a:pPr>
            <a:r>
              <a:rPr lang="en-US" sz="200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Đánh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giá</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tác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động</a:t>
            </a:r>
            <a:r>
              <a:rPr lang="en-US" sz="2000" dirty="0">
                <a:effectLst/>
                <a:latin typeface="Times New Roman" panose="02020603050405020304" pitchFamily="18" charset="0"/>
                <a:ea typeface="Times New Roman" panose="02020603050405020304" pitchFamily="18" charset="0"/>
              </a:rPr>
              <a:t> </a:t>
            </a:r>
            <a:r>
              <a:rPr lang="en-US" sz="2000" err="1">
                <a:effectLst/>
                <a:latin typeface="Times New Roman" panose="02020603050405020304" pitchFamily="18" charset="0"/>
                <a:ea typeface="Times New Roman" panose="02020603050405020304" pitchFamily="18" charset="0"/>
              </a:rPr>
              <a:t>của</a:t>
            </a:r>
            <a:r>
              <a:rPr lang="en-US" sz="2000">
                <a:effectLst/>
                <a:latin typeface="Times New Roman" panose="02020603050405020304" pitchFamily="18" charset="0"/>
                <a:ea typeface="Times New Roman" panose="02020603050405020304" pitchFamily="18" charset="0"/>
              </a:rPr>
              <a:t> TTHC trong </a:t>
            </a:r>
            <a:r>
              <a:rPr lang="en-US" sz="2000" dirty="0" err="1">
                <a:effectLst/>
                <a:latin typeface="Times New Roman" panose="02020603050405020304" pitchFamily="18" charset="0"/>
                <a:ea typeface="Times New Roman" panose="02020603050405020304" pitchFamily="18" charset="0"/>
              </a:rPr>
              <a:t>dự</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thảo</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văn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bản</a:t>
            </a:r>
            <a:r>
              <a:rPr lang="en-US" sz="2000" dirty="0">
                <a:effectLst/>
                <a:latin typeface="Times New Roman" panose="02020603050405020304" pitchFamily="18" charset="0"/>
                <a:ea typeface="Times New Roman" panose="02020603050405020304" pitchFamily="18" charset="0"/>
              </a:rPr>
              <a:t> Thông </a:t>
            </a:r>
            <a:r>
              <a:rPr lang="en-US" sz="2000" dirty="0" err="1">
                <a:effectLst/>
                <a:latin typeface="Times New Roman" panose="02020603050405020304" pitchFamily="18" charset="0"/>
                <a:ea typeface="Times New Roman" panose="02020603050405020304" pitchFamily="18" charset="0"/>
              </a:rPr>
              <a:t>tư</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số</a:t>
            </a:r>
            <a:r>
              <a:rPr lang="en-US" sz="2000" dirty="0">
                <a:effectLst/>
                <a:latin typeface="Times New Roman" panose="02020603050405020304" pitchFamily="18" charset="0"/>
                <a:ea typeface="Times New Roman" panose="02020603050405020304" pitchFamily="18" charset="0"/>
              </a:rPr>
              <a:t> 03/2022/TT-BTP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Bộ</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trưởng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Bộ</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Tư</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pháp</a:t>
            </a:r>
            <a:r>
              <a:rPr lang="en-US" sz="20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200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Thực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hiện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các</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nhiệm</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vụ</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kiểm</a:t>
            </a:r>
            <a:r>
              <a:rPr lang="en-US" sz="2000" dirty="0">
                <a:effectLst/>
                <a:latin typeface="Times New Roman" panose="02020603050405020304" pitchFamily="18" charset="0"/>
                <a:ea typeface="Times New Roman" panose="02020603050405020304" pitchFamily="18" charset="0"/>
              </a:rPr>
              <a:t> </a:t>
            </a:r>
            <a:r>
              <a:rPr lang="en-US" sz="2000" err="1">
                <a:effectLst/>
                <a:latin typeface="Times New Roman" panose="02020603050405020304" pitchFamily="18" charset="0"/>
                <a:ea typeface="Times New Roman" panose="02020603050405020304" pitchFamily="18" charset="0"/>
              </a:rPr>
              <a:t>soát</a:t>
            </a:r>
            <a:r>
              <a:rPr lang="en-US" sz="2000">
                <a:effectLst/>
                <a:latin typeface="Times New Roman" panose="02020603050405020304" pitchFamily="18" charset="0"/>
                <a:ea typeface="Times New Roman" panose="02020603050405020304" pitchFamily="18" charset="0"/>
              </a:rPr>
              <a:t> TTHC theo </a:t>
            </a:r>
            <a:r>
              <a:rPr lang="en-US" sz="2000" dirty="0" err="1">
                <a:effectLst/>
                <a:latin typeface="Times New Roman" panose="02020603050405020304" pitchFamily="18" charset="0"/>
                <a:ea typeface="Times New Roman" panose="02020603050405020304" pitchFamily="18" charset="0"/>
              </a:rPr>
              <a:t>quy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Nghị</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định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số</a:t>
            </a:r>
            <a:r>
              <a:rPr lang="en-US" sz="2000" dirty="0">
                <a:effectLst/>
                <a:latin typeface="Times New Roman" panose="02020603050405020304" pitchFamily="18" charset="0"/>
                <a:ea typeface="Times New Roman" panose="02020603050405020304" pitchFamily="18" charset="0"/>
              </a:rPr>
              <a:t> 63/2010/NĐ-CP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Chính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phủ</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về</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kiểm</a:t>
            </a:r>
            <a:r>
              <a:rPr lang="en-US" sz="2000" dirty="0">
                <a:effectLst/>
                <a:latin typeface="Times New Roman" panose="02020603050405020304" pitchFamily="18" charset="0"/>
                <a:ea typeface="Times New Roman" panose="02020603050405020304" pitchFamily="18" charset="0"/>
              </a:rPr>
              <a:t> </a:t>
            </a:r>
            <a:r>
              <a:rPr lang="en-US" sz="2000" err="1">
                <a:effectLst/>
                <a:latin typeface="Times New Roman" panose="02020603050405020304" pitchFamily="18" charset="0"/>
                <a:ea typeface="Times New Roman" panose="02020603050405020304" pitchFamily="18" charset="0"/>
              </a:rPr>
              <a:t>soát</a:t>
            </a:r>
            <a:r>
              <a:rPr lang="en-US" sz="2000">
                <a:effectLst/>
                <a:latin typeface="Times New Roman" panose="02020603050405020304" pitchFamily="18" charset="0"/>
                <a:ea typeface="Times New Roman" panose="02020603050405020304" pitchFamily="18" charset="0"/>
              </a:rPr>
              <a:t> TTHC (được </a:t>
            </a:r>
            <a:r>
              <a:rPr lang="en-US" sz="2000" dirty="0" err="1">
                <a:effectLst/>
                <a:latin typeface="Times New Roman" panose="02020603050405020304" pitchFamily="18" charset="0"/>
                <a:ea typeface="Times New Roman" panose="02020603050405020304" pitchFamily="18" charset="0"/>
              </a:rPr>
              <a:t>sửa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đổi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bổ</a:t>
            </a:r>
            <a:r>
              <a:rPr lang="en-US" sz="2000" dirty="0">
                <a:effectLst/>
                <a:latin typeface="Times New Roman" panose="02020603050405020304" pitchFamily="18" charset="0"/>
                <a:ea typeface="Times New Roman" panose="02020603050405020304" pitchFamily="18" charset="0"/>
              </a:rPr>
              <a:t> sung).</a:t>
            </a:r>
          </a:p>
        </p:txBody>
      </p:sp>
    </p:spTree>
    <p:extLst>
      <p:ext uri="{BB962C8B-B14F-4D97-AF65-F5344CB8AC3E}">
        <p14:creationId xmlns:p14="http://schemas.microsoft.com/office/powerpoint/2010/main" val="23368138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spcBef>
                <a:spcPts val="600"/>
              </a:spcBef>
              <a:spcAft>
                <a:spcPts val="600"/>
              </a:spcAft>
              <a:buNone/>
            </a:pP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NGÔN NGỮ, THỂ THỨC, KỸ THUẬT </a:t>
            </a:r>
          </a:p>
          <a:p>
            <a:pPr marL="0" indent="0" algn="ctr">
              <a:spcBef>
                <a:spcPts val="600"/>
              </a:spcBef>
              <a:spcAft>
                <a:spcPts val="600"/>
              </a:spcAft>
              <a:buNone/>
            </a:pP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TRÌNH BÀY VĂN BẢN</a:t>
            </a:r>
            <a:endParaRPr lang="en-US" sz="2800" dirty="0">
              <a:solidFill>
                <a:schemeClr val="accent2">
                  <a:lumMod val="75000"/>
                </a:schemeClr>
              </a:solidFill>
              <a:effectLst/>
              <a:latin typeface="Times New Roman" panose="02020603050405020304" pitchFamily="18" charset="0"/>
              <a:ea typeface="Times New Roman" panose="02020603050405020304" pitchFamily="18" charset="0"/>
            </a:endParaRPr>
          </a:p>
          <a:p>
            <a:pPr marL="0" indent="0" algn="just">
              <a:lnSpc>
                <a:spcPct val="107000"/>
              </a:lnSpc>
              <a:spcBef>
                <a:spcPts val="600"/>
              </a:spcBef>
              <a:spcAft>
                <a:spcPts val="600"/>
              </a:spcAft>
              <a:buNone/>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Quy </a:t>
            </a:r>
            <a:r>
              <a:rPr lang="en-US" sz="280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về ngôn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kỹ</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cụ</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V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Phụ</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lục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I ban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kèm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187/2025/NĐ-CP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phủ</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a:extLst>
            <a:ext uri="{FF2B5EF4-FFF2-40B4-BE49-F238E27FC236}">
              <a16:creationId xmlns:a16="http://schemas.microsoft.com/office/drawing/2014/main" id="{2B8596C2-18F4-1497-4696-F42A1E33E2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661F1E-129E-08AC-2A2F-F6159A532177}"/>
              </a:ext>
            </a:extLst>
          </p:cNvPr>
          <p:cNvSpPr>
            <a:spLocks noGrp="1"/>
          </p:cNvSpPr>
          <p:nvPr>
            <p:ph idx="1"/>
          </p:nvPr>
        </p:nvSpPr>
        <p:spPr>
          <a:xfrm>
            <a:off x="457200" y="1004936"/>
            <a:ext cx="8229600" cy="5540720"/>
          </a:xfrm>
        </p:spPr>
        <p:txBody>
          <a:bodyPr>
            <a:normAutofit/>
          </a:bodyPr>
          <a:lstStyle/>
          <a:p>
            <a:pPr marL="0" indent="0" algn="ctr">
              <a:buNone/>
            </a:pPr>
            <a:r>
              <a:rPr lang="en-US" b="1" dirty="0" err="1">
                <a:solidFill>
                  <a:schemeClr val="accent2">
                    <a:lumMod val="75000"/>
                  </a:schemeClr>
                </a:solidFill>
                <a:latin typeface="Times New Roman" panose="02020603050405020304" pitchFamily="18" charset="0"/>
                <a:cs typeface="Times New Roman" panose="02020603050405020304" pitchFamily="18" charset="0"/>
              </a:rPr>
              <a:t>Một</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số</a:t>
            </a:r>
            <a:r>
              <a:rPr lang="en-US" b="1" dirty="0">
                <a:solidFill>
                  <a:schemeClr val="accent2">
                    <a:lumMod val="75000"/>
                  </a:schemeClr>
                </a:solidFill>
                <a:latin typeface="Times New Roman" panose="02020603050405020304" pitchFamily="18" charset="0"/>
                <a:cs typeface="Times New Roman" panose="02020603050405020304" pitchFamily="18" charset="0"/>
              </a:rPr>
              <a:t> website </a:t>
            </a:r>
            <a:r>
              <a:rPr lang="en-US" b="1" dirty="0" err="1">
                <a:solidFill>
                  <a:schemeClr val="accent2">
                    <a:lumMod val="75000"/>
                  </a:schemeClr>
                </a:solidFill>
                <a:latin typeface="Times New Roman" panose="02020603050405020304" pitchFamily="18" charset="0"/>
                <a:cs typeface="Times New Roman" panose="02020603050405020304" pitchFamily="18" charset="0"/>
              </a:rPr>
              <a:t>phục</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vụ</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công</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tác</a:t>
            </a:r>
            <a:r>
              <a:rPr lang="en-US" b="1" dirty="0">
                <a:solidFill>
                  <a:schemeClr val="accent2">
                    <a:lumMod val="75000"/>
                  </a:schemeClr>
                </a:solidFill>
                <a:latin typeface="Times New Roman" panose="02020603050405020304" pitchFamily="18" charset="0"/>
                <a:cs typeface="Times New Roman" panose="02020603050405020304" pitchFamily="18" charset="0"/>
              </a:rPr>
              <a:t> </a:t>
            </a:r>
          </a:p>
          <a:p>
            <a:pPr marL="0" indent="0" algn="ctr">
              <a:buNone/>
            </a:pPr>
            <a:r>
              <a:rPr lang="en-US" b="1" dirty="0" err="1">
                <a:solidFill>
                  <a:schemeClr val="accent2">
                    <a:lumMod val="75000"/>
                  </a:schemeClr>
                </a:solidFill>
                <a:latin typeface="Times New Roman" panose="02020603050405020304" pitchFamily="18" charset="0"/>
                <a:cs typeface="Times New Roman" panose="02020603050405020304" pitchFamily="18" charset="0"/>
              </a:rPr>
              <a:t>xây</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dựng</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văn</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solidFill>
                  <a:schemeClr val="accent2">
                    <a:lumMod val="75000"/>
                  </a:schemeClr>
                </a:solidFill>
                <a:latin typeface="Times New Roman" panose="02020603050405020304" pitchFamily="18" charset="0"/>
                <a:cs typeface="Times New Roman" panose="02020603050405020304" pitchFamily="18" charset="0"/>
              </a:rPr>
              <a:t>bản</a:t>
            </a:r>
            <a:r>
              <a:rPr lang="en-US" b="1" dirty="0">
                <a:solidFill>
                  <a:schemeClr val="accent2">
                    <a:lumMod val="75000"/>
                  </a:schemeClr>
                </a:solidFill>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luật</a:t>
            </a: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hlinkClick r:id="rId2"/>
              </a:rPr>
              <a:t>https://vbpl.vn/pages/portal.aspx</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điển</a:t>
            </a: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hlinkClick r:id="rId3"/>
              </a:rPr>
              <a:t>https://phapdien.moj.gov.vn</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Trang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VBQPPL: </a:t>
            </a:r>
            <a:r>
              <a:rPr lang="en-US" u="sng" dirty="0">
                <a:latin typeface="Times New Roman" panose="02020603050405020304" pitchFamily="18" charset="0"/>
                <a:cs typeface="Times New Roman" panose="02020603050405020304" pitchFamily="18" charset="0"/>
                <a:hlinkClick r:id="rId4"/>
              </a:rPr>
              <a:t>https://paknvbqppl.moj.gov.vn</a:t>
            </a:r>
            <a:endParaRPr lang="en-US" dirty="0">
              <a:latin typeface="Times New Roman" panose="02020603050405020304" pitchFamily="18" charset="0"/>
              <a:cs typeface="Times New Roman" panose="02020603050405020304" pitchFamily="18" charset="0"/>
            </a:endParaRPr>
          </a:p>
          <a:p>
            <a:pPr marL="0" indent="0">
              <a:buNone/>
            </a:pPr>
            <a:endParaRPr dirty="0"/>
          </a:p>
        </p:txBody>
      </p:sp>
    </p:spTree>
    <p:extLst>
      <p:ext uri="{BB962C8B-B14F-4D97-AF65-F5344CB8AC3E}">
        <p14:creationId xmlns:p14="http://schemas.microsoft.com/office/powerpoint/2010/main" val="24470318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solidFill>
                  <a:srgbClr val="FFFF00"/>
                </a:solidFill>
              </a:rPr>
              <a:t>CẢM ƠN CÁC ĐỒNG CHÍ ĐÃ LẮNG NGHE</a:t>
            </a:r>
            <a:endParaRPr dirty="0">
              <a:solidFill>
                <a:srgbClr val="FFFF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400" b="1">
                <a:solidFill>
                  <a:schemeClr val="accent2">
                    <a:lumMod val="75000"/>
                  </a:schemeClr>
                </a:solidFill>
                <a:latin typeface="Times New Roman" panose="02020603050405020304" pitchFamily="18" charset="0"/>
                <a:cs typeface="Times New Roman" panose="02020603050405020304" pitchFamily="18" charset="0"/>
              </a:rPr>
              <a:t>Nhận </a:t>
            </a:r>
            <a:r>
              <a:rPr sz="3400" b="1" dirty="0" err="1">
                <a:solidFill>
                  <a:schemeClr val="accent2">
                    <a:lumMod val="75000"/>
                  </a:schemeClr>
                </a:solidFill>
                <a:latin typeface="Times New Roman" panose="02020603050405020304" pitchFamily="18" charset="0"/>
                <a:cs typeface="Times New Roman" panose="02020603050405020304" pitchFamily="18" charset="0"/>
              </a:rPr>
              <a:t>diện</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xác</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định</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hình</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thức</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br>
              <a:rPr lang="en-US" sz="3400" b="1" dirty="0">
                <a:solidFill>
                  <a:schemeClr val="accent2">
                    <a:lumMod val="75000"/>
                  </a:schemeClr>
                </a:solidFill>
                <a:latin typeface="Times New Roman" panose="02020603050405020304" pitchFamily="18" charset="0"/>
                <a:cs typeface="Times New Roman" panose="02020603050405020304" pitchFamily="18" charset="0"/>
              </a:rPr>
            </a:br>
            <a:r>
              <a:rPr lang="en-US" sz="3400" b="1" dirty="0" err="1">
                <a:solidFill>
                  <a:schemeClr val="accent2">
                    <a:lumMod val="75000"/>
                  </a:schemeClr>
                </a:solidFill>
                <a:latin typeface="Times New Roman" panose="02020603050405020304" pitchFamily="18" charset="0"/>
                <a:cs typeface="Times New Roman" panose="02020603050405020304" pitchFamily="18" charset="0"/>
              </a:rPr>
              <a:t>và</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thẩm</a:t>
            </a:r>
            <a:r>
              <a:rPr lang="en-US" sz="3400" b="1" dirty="0">
                <a:solidFill>
                  <a:schemeClr val="accent2">
                    <a:lumMod val="75000"/>
                  </a:schemeClr>
                </a:solidFill>
                <a:latin typeface="Times New Roman" panose="02020603050405020304" pitchFamily="18" charset="0"/>
                <a:cs typeface="Times New Roman" panose="02020603050405020304" pitchFamily="18" charset="0"/>
              </a:rPr>
              <a:t>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quyền</a:t>
            </a:r>
            <a:r>
              <a:rPr lang="en-US" sz="3400" b="1" dirty="0">
                <a:solidFill>
                  <a:schemeClr val="accent2">
                    <a:lumMod val="75000"/>
                  </a:schemeClr>
                </a:solidFill>
                <a:latin typeface="Times New Roman" panose="02020603050405020304" pitchFamily="18" charset="0"/>
                <a:cs typeface="Times New Roman" panose="02020603050405020304" pitchFamily="18" charset="0"/>
              </a:rPr>
              <a:t> ban </a:t>
            </a:r>
            <a:r>
              <a:rPr lang="en-US" sz="3400" b="1" dirty="0" err="1">
                <a:solidFill>
                  <a:schemeClr val="accent2">
                    <a:lumMod val="75000"/>
                  </a:schemeClr>
                </a:solidFill>
                <a:latin typeface="Times New Roman" panose="02020603050405020304" pitchFamily="18" charset="0"/>
                <a:cs typeface="Times New Roman" panose="02020603050405020304" pitchFamily="18" charset="0"/>
              </a:rPr>
              <a:t>hành</a:t>
            </a:r>
            <a:endParaRPr sz="34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91916"/>
            <a:ext cx="8229600" cy="4634247"/>
          </a:xfrm>
        </p:spPr>
        <p:txBody>
          <a:bodyPr>
            <a:noAutofit/>
          </a:bodyPr>
          <a:lstStyle/>
          <a:p>
            <a:pPr marL="0" indent="0" algn="just">
              <a:lnSpc>
                <a:spcPct val="107000"/>
              </a:lnSpc>
              <a:spcBef>
                <a:spcPts val="600"/>
              </a:spcBef>
              <a:spcAft>
                <a:spcPts val="600"/>
              </a:spcAft>
              <a:buNone/>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 Nhận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diện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xác</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phạm</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cứ</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vào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cụ</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dự</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en-US" sz="2400">
                <a:effectLst/>
                <a:latin typeface="Times New Roman" panose="02020603050405020304" pitchFamily="18" charset="0"/>
                <a:ea typeface="Calibri" panose="020F0502020204030204" pitchFamily="34" charset="0"/>
                <a:cs typeface="Times New Roman" panose="02020603050405020304" pitchFamily="18" charset="0"/>
              </a:rPr>
              <a:t>- Một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đã</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xác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400">
                <a:effectLst/>
                <a:latin typeface="Times New Roman" panose="02020603050405020304" pitchFamily="18" charset="0"/>
                <a:ea typeface="Calibri" panose="020F0502020204030204" pitchFamily="34" charset="0"/>
                <a:cs typeface="Times New Roman" panose="02020603050405020304" pitchFamily="18" charset="0"/>
              </a:rPr>
              <a:t> luật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 Hình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VBQPPL ở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tỉnh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Hình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Chủ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QPPL ở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HĐND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UBND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tịch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just">
              <a:lnSpc>
                <a:spcPct val="107000"/>
              </a:lnSpc>
              <a:spcAft>
                <a:spcPts val="800"/>
              </a:spcAft>
              <a:buNone/>
            </a:pP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Trường hợp HĐND cấp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tỉnh</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ban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Nghị</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QPPL</a:t>
            </a:r>
            <a:endParaRPr lang="en-US" sz="32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Chi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tiết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giao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sách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nhằm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đảm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Hiến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600">
                <a:effectLst/>
                <a:latin typeface="Times New Roman" panose="02020603050405020304" pitchFamily="18" charset="0"/>
                <a:ea typeface="Calibri" panose="020F0502020204030204" pitchFamily="34" charset="0"/>
                <a:cs typeface="Times New Roman" panose="02020603050405020304" pitchFamily="18" charset="0"/>
              </a:rPr>
              <a:t> QPPL của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sách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nhằm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err="1">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600">
                <a:effectLst/>
                <a:latin typeface="Times New Roman" panose="02020603050405020304" pitchFamily="18" charset="0"/>
                <a:ea typeface="Calibri" panose="020F0502020204030204" pitchFamily="34" charset="0"/>
                <a:cs typeface="Times New Roman" panose="02020603050405020304" pitchFamily="18" charset="0"/>
              </a:rPr>
              <a:t> KT-XH,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ngân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sách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quốc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phòng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an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ninh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ở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tính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đặc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thù</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phù</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phát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err="1">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600">
                <a:effectLst/>
                <a:latin typeface="Times New Roman" panose="02020603050405020304" pitchFamily="18" charset="0"/>
                <a:ea typeface="Calibri" panose="020F0502020204030204" pitchFamily="34" charset="0"/>
                <a:cs typeface="Times New Roman" panose="02020603050405020304" pitchFamily="18" charset="0"/>
              </a:rPr>
              <a:t> KT-XH của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vụ</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thí</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sách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lnSpc>
                <a:spcPct val="107000"/>
              </a:lnSpc>
              <a:spcAft>
                <a:spcPts val="800"/>
              </a:spcAft>
            </a:pP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Trường hợp UBND cấp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tỉnh</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ban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QPPL</a:t>
            </a:r>
            <a:endParaRPr lang="en-US" sz="32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684421"/>
            <a:ext cx="8229600" cy="4129238"/>
          </a:xfrm>
        </p:spPr>
        <p:txBody>
          <a:bodyPr>
            <a:normAutofit fontScale="85000" lnSpcReduction="20000"/>
          </a:bodyPr>
          <a:lstStyle/>
          <a:p>
            <a:pPr marL="0" indent="0" algn="just">
              <a:lnSpc>
                <a:spcPct val="107000"/>
              </a:lnSpc>
              <a:spcAft>
                <a:spcPts val="600"/>
              </a:spcAft>
              <a:buNone/>
            </a:pP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Chi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tiết</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giao</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400">
                <a:effectLst/>
                <a:latin typeface="Times New Roman" panose="02020603050405020304" pitchFamily="18" charset="0"/>
                <a:ea typeface="Calibri" panose="020F0502020204030204" pitchFamily="34" charset="0"/>
                <a:cs typeface="Times New Roman" panose="02020603050405020304" pitchFamily="18" charset="0"/>
              </a:rPr>
              <a:t> QPPL của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thi</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Hiến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3400">
                <a:effectLst/>
                <a:latin typeface="Times New Roman" panose="02020603050405020304" pitchFamily="18" charset="0"/>
                <a:ea typeface="Calibri" panose="020F0502020204030204" pitchFamily="34" charset="0"/>
                <a:cs typeface="Times New Roman" panose="02020603050405020304" pitchFamily="18" charset="0"/>
              </a:rPr>
              <a:t> QPPL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40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a:latin typeface="Times New Roman" panose="02020603050405020304" pitchFamily="18" charset="0"/>
                <a:ea typeface="Calibri" panose="020F0502020204030204" pitchFamily="34" charset="0"/>
                <a:cs typeface="Times New Roman" panose="02020603050405020304" pitchFamily="18" charset="0"/>
              </a:rPr>
              <a:t>HĐND</a:t>
            </a:r>
            <a:r>
              <a:rPr lang="en-US" sz="340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3400">
                <a:effectLst/>
                <a:latin typeface="Times New Roman" panose="02020603050405020304" pitchFamily="18" charset="0"/>
                <a:ea typeface="Calibri" panose="020F0502020204030204" pitchFamily="34" charset="0"/>
                <a:cs typeface="Times New Roman" panose="02020603050405020304" pitchFamily="18" charset="0"/>
              </a:rPr>
              <a:t> cấp;</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Biện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năng</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quản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lý</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nhà</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ở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vụ</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phân</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endParaRPr dirty="0"/>
          </a:p>
        </p:txBody>
      </p:sp>
    </p:spTree>
    <p:extLst>
      <p:ext uri="{BB962C8B-B14F-4D97-AF65-F5344CB8AC3E}">
        <p14:creationId xmlns:p14="http://schemas.microsoft.com/office/powerpoint/2010/main" val="1160324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just">
              <a:lnSpc>
                <a:spcPct val="107000"/>
              </a:lnSpc>
              <a:spcAft>
                <a:spcPts val="600"/>
              </a:spcAft>
              <a:buNone/>
            </a:pP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Trường hợp Chủ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tịch</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UBND cấp tỉnh </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ban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b="1"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err="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b="1">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QPPL</a:t>
            </a:r>
            <a:endParaRPr lang="en-US" sz="32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1684421"/>
            <a:ext cx="8229600" cy="4129238"/>
          </a:xfrm>
        </p:spPr>
        <p:txBody>
          <a:bodyPr>
            <a:normAutofit/>
          </a:bodyPr>
          <a:lstStyle/>
          <a:p>
            <a:pPr marL="0" indent="0" algn="just">
              <a:spcBef>
                <a:spcPts val="600"/>
              </a:spcBef>
              <a:spcAft>
                <a:spcPts val="600"/>
              </a:spcAft>
              <a:buNone/>
            </a:pP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Biện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pháp</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chỉ</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đạo</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điều</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hành</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hoạt</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động</a:t>
            </a:r>
            <a:r>
              <a:rPr lang="en-US" sz="3400" dirty="0">
                <a:effectLst/>
                <a:latin typeface="Times New Roman" panose="02020603050405020304" pitchFamily="18" charset="0"/>
                <a:ea typeface="Times New Roman" panose="02020603050405020304" pitchFamily="18" charset="0"/>
              </a:rPr>
              <a:t> </a:t>
            </a:r>
            <a:r>
              <a:rPr lang="en-US" sz="3400" err="1">
                <a:effectLst/>
                <a:latin typeface="Times New Roman" panose="02020603050405020304" pitchFamily="18" charset="0"/>
                <a:ea typeface="Times New Roman" panose="02020603050405020304" pitchFamily="18" charset="0"/>
              </a:rPr>
              <a:t>của</a:t>
            </a:r>
            <a:r>
              <a:rPr lang="en-US" sz="3400">
                <a:effectLst/>
                <a:latin typeface="Times New Roman" panose="02020603050405020304" pitchFamily="18" charset="0"/>
                <a:ea typeface="Times New Roman" panose="02020603050405020304" pitchFamily="18" charset="0"/>
              </a:rPr>
              <a:t> UBND cấp </a:t>
            </a:r>
            <a:r>
              <a:rPr lang="en-US" sz="3400" dirty="0" err="1">
                <a:effectLst/>
                <a:latin typeface="Times New Roman" panose="02020603050405020304" pitchFamily="18" charset="0"/>
                <a:ea typeface="Times New Roman" panose="02020603050405020304" pitchFamily="18" charset="0"/>
              </a:rPr>
              <a:t>tỉnh</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phối</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hợp</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hoạt</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động</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giữa</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các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cơ</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quan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chuyên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môn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cơ</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quan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tổ</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chức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khác</a:t>
            </a:r>
            <a:r>
              <a:rPr lang="en-US" sz="3400" dirty="0">
                <a:effectLst/>
                <a:latin typeface="Times New Roman" panose="02020603050405020304" pitchFamily="18" charset="0"/>
                <a:ea typeface="Times New Roman" panose="02020603050405020304" pitchFamily="18" charset="0"/>
              </a:rPr>
              <a:t> </a:t>
            </a:r>
            <a:r>
              <a:rPr lang="en-US" sz="3400" err="1">
                <a:effectLst/>
                <a:latin typeface="Times New Roman" panose="02020603050405020304" pitchFamily="18" charset="0"/>
                <a:ea typeface="Times New Roman" panose="02020603050405020304" pitchFamily="18" charset="0"/>
              </a:rPr>
              <a:t>thuộc</a:t>
            </a:r>
            <a:r>
              <a:rPr lang="en-US" sz="3400">
                <a:effectLst/>
                <a:latin typeface="Times New Roman" panose="02020603050405020304" pitchFamily="18" charset="0"/>
                <a:ea typeface="Times New Roman" panose="02020603050405020304" pitchFamily="18" charset="0"/>
              </a:rPr>
              <a:t> UBND cấp </a:t>
            </a:r>
            <a:r>
              <a:rPr lang="en-US" sz="3400" dirty="0" err="1">
                <a:effectLst/>
                <a:latin typeface="Times New Roman" panose="02020603050405020304" pitchFamily="18" charset="0"/>
                <a:ea typeface="Times New Roman" panose="02020603050405020304" pitchFamily="18" charset="0"/>
              </a:rPr>
              <a:t>tỉnh</a:t>
            </a:r>
            <a:r>
              <a:rPr lang="en-US" sz="3400" dirty="0">
                <a:effectLst/>
                <a:latin typeface="Times New Roman" panose="02020603050405020304" pitchFamily="18" charset="0"/>
                <a:ea typeface="Times New Roman" panose="02020603050405020304" pitchFamily="18" charset="0"/>
              </a:rPr>
              <a:t>;</a:t>
            </a:r>
          </a:p>
          <a:p>
            <a:pPr marL="0" indent="0" algn="just">
              <a:spcBef>
                <a:spcPts val="600"/>
              </a:spcBef>
              <a:spcAft>
                <a:spcPts val="600"/>
              </a:spcAft>
              <a:buNone/>
            </a:pP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Phân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cấp</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và</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thực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hiện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nhiệm</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vụ</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quyền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hạn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được</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phân</a:t>
            </a:r>
            <a:r>
              <a:rPr lang="en-US" sz="3400" dirty="0">
                <a:effectLst/>
                <a:latin typeface="Times New Roman" panose="02020603050405020304" pitchFamily="18" charset="0"/>
                <a:ea typeface="Times New Roman" panose="02020603050405020304" pitchFamily="18" charset="0"/>
              </a:rPr>
              <a:t> </a:t>
            </a:r>
            <a:r>
              <a:rPr lang="en-US" sz="3400" dirty="0" err="1">
                <a:effectLst/>
                <a:latin typeface="Times New Roman" panose="02020603050405020304" pitchFamily="18" charset="0"/>
                <a:ea typeface="Times New Roman" panose="02020603050405020304" pitchFamily="18" charset="0"/>
              </a:rPr>
              <a:t>cấp</a:t>
            </a:r>
            <a:r>
              <a:rPr lang="en-US" sz="3400" dirty="0">
                <a:effectLst/>
                <a:latin typeface="Times New Roman" panose="02020603050405020304" pitchFamily="18" charset="0"/>
                <a:ea typeface="Times New Roman" panose="02020603050405020304" pitchFamily="18" charset="0"/>
              </a:rPr>
              <a:t>.</a:t>
            </a:r>
          </a:p>
          <a:p>
            <a:endParaRPr sz="3400" dirty="0"/>
          </a:p>
        </p:txBody>
      </p:sp>
    </p:spTree>
    <p:extLst>
      <p:ext uri="{BB962C8B-B14F-4D97-AF65-F5344CB8AC3E}">
        <p14:creationId xmlns:p14="http://schemas.microsoft.com/office/powerpoint/2010/main" val="1164421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6066</Words>
  <Application>Microsoft Office PowerPoint</Application>
  <PresentationFormat>On-screen Show (4:3)</PresentationFormat>
  <Paragraphs>313</Paragraphs>
  <Slides>56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Times New Roman</vt:lpstr>
      <vt:lpstr>Office Theme</vt:lpstr>
      <vt:lpstr>XÂY DỰNG, BAN HÀNH VĂN BẢN QUY PHẠM PHÁP LUẬT CỦA HỘI ĐỒNG NHÂN DÂN,  ỦY BAN NHÂN DÂN, CHỦ TỊCH ỦY BAN NHÂN DÂN CẤP TỈNH</vt:lpstr>
      <vt:lpstr> PHẦN I CÁC VẤN ĐỀ CHUNG </vt:lpstr>
      <vt:lpstr>PowerPoint Presentation</vt:lpstr>
      <vt:lpstr>Khái niệm quy phạm pháp luật  (khoản 1 Điều 3 Luật)</vt:lpstr>
      <vt:lpstr>Đặc tính của QPPL</vt:lpstr>
      <vt:lpstr>Nhận diện, xác định, hình thức  và thẩm quyền ban hành</vt:lpstr>
      <vt:lpstr>Trường hợp HĐND cấp tỉnh ban hành Nghị quyết QPPL</vt:lpstr>
      <vt:lpstr>Trường hợp UBND cấp tỉnh ban hành quyết định QPPL</vt:lpstr>
      <vt:lpstr>Trường hợp Chủ tịch UBND cấp tỉnh ban hành văn bản QPPL</vt:lpstr>
      <vt:lpstr>     PHẦN II TRÌNH TỰ, THỦ TỤC XÂY DỰNG, BAN HÀNH VĂN BẢN QUY PHẠM PHÁP LUẬT CỦA HĐND, UBND, CHỦ TỊCH UBND TỈNH  </vt:lpstr>
      <vt:lpstr>1. Lập danh mục nghị quyết của HĐND tỉnh quy định chi tiết (Điều 42 Nghị định) </vt:lpstr>
      <vt:lpstr>2. Đăng ký xây dựng nghị quyết của HĐND tỉnh (Điều 43 Nghị định)</vt:lpstr>
      <vt:lpstr>3. Quy trình soạn thảo, ban hành  3.1. Tổ chức việc soạn thảo dự thảo (Điều 44 Nghị định)</vt:lpstr>
      <vt:lpstr>3.2. Lấy ý kiến góp ý dự thảo văn bản (Điều 2, Điều 44 Nghị định)</vt:lpstr>
      <vt:lpstr>3.2. Lấy ý kiến góp ý dự thảo văn bản (Điều 2, Điều 44 Nghị định)</vt:lpstr>
      <vt:lpstr>3.3. Truyền thông chính sách, dự thảo văn bản quy phạm pháp luật (Điều 3 Nghị định)</vt:lpstr>
      <vt:lpstr>3.4. Thẩm định dự thảo nghị quyết (Điều 45 Nghị định)</vt:lpstr>
      <vt:lpstr>3.5. Trình hồ sơ dự thảo Nghị quyết đến UBND tỉnh (Điều 46 Nghị định)</vt:lpstr>
      <vt:lpstr>3.6. Thẩm tra dự thảo nghị quyết (Điều 47 Nghị định)</vt:lpstr>
      <vt:lpstr>3.7. Xem xét, thông qua dự thảo nghị quyết (Điều 48 Nghị định)</vt:lpstr>
      <vt:lpstr>      </vt:lpstr>
      <vt:lpstr>1. Lập danh mục Quyết định của UBND tỉnh quy định chi tiết (Điều 42 Nghị định) </vt:lpstr>
      <vt:lpstr>2. Đăng ký xây dựng Quyết định của Ủy ban nhân dân tỉnh (Điều 43 Nghị định)</vt:lpstr>
      <vt:lpstr>3. Soạn thảo, ban hành 3.1. Tổ chức việc soạn thảo (Điều 49 Nghị định)</vt:lpstr>
      <vt:lpstr>3.2. Lấy ý kiến góp ý dự thảo văn bản (Điều 49 Nghị định)</vt:lpstr>
      <vt:lpstr>3.2. Lấy ý kiến góp ý dự thảo văn bản (Điều 49 Nghị định)</vt:lpstr>
      <vt:lpstr>3.3. Truyền thông chính sách, dự thảo văn bản quy phạm pháp luật (Điều 3 Nghị định)</vt:lpstr>
      <vt:lpstr>3.4. Thẩm định dự thảo quyết định  (Điều 50 Nghị định)</vt:lpstr>
      <vt:lpstr>3.5. UBND tỉnh xem xét, ban hành quyết định (Điều 51 Nghị định)</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1. Trường hợp được xây dựng, ban hành văn bản quy phạm pháp luật được thực hiện theo trình tự, thủ tục rút gọn (Điều 50 Luật):</vt:lpstr>
      <vt:lpstr>1. Trường hợp được xây dựng, ban hành văn bản quy phạm pháp luật được thực hiện theo trình tự, thủ tục rút gọn (Điều 50 Luật):</vt:lpstr>
      <vt:lpstr>2. Thẩm quyền quyết định việc xây dựng, ban hành văn bản quy phạm pháp luật theo trình tự, thủ tục rút gọn:</vt:lpstr>
      <vt:lpstr>PowerPoint Presentation</vt:lpstr>
      <vt:lpstr>5. Trình tự, thủ tục xây dựng Nghị quyết QPPL theo trình tự, thủ tục rút gọn (Điều 59a Nghị định số 78/2025/NĐ-CP, được sửa đổi, bổ sung bởi Nghị định số 187/2025/NĐ-CP):</vt:lpstr>
      <vt:lpstr>5. Trình tự, thủ tục xây dựng Nghị quyết QPPL theo trình tự, thủ tục rút gọn (Điều 59a Nghị định số 78/2025/NĐ-CP, được sửa đổi, bổ sung bởi Nghị định số 187/2025/NĐ-CP):</vt:lpstr>
      <vt:lpstr>6. Trình tự, thủ tục xây dựng Quyết định QPPL của UBND/Chủ tịch UBND tỉnh theo trình tự, thủ tục rút gọn (Điều 59b Nghị định số 78/2025/NĐ-CP, được sửa đổi, bổ sung bởi Nghị định số 187/2025/NĐ-CP):</vt:lpstr>
      <vt:lpstr>     </vt:lpstr>
      <vt:lpstr>1. Việc sửa đổi, bổ sung, thay thế, bãi bỏ văn bản QPPL của HĐND, UBND, Chủ tịch UBND tỉnh</vt:lpstr>
      <vt:lpstr>2. Căn cứ ban hành văn bản (Điều 62 Nghị định)</vt:lpstr>
      <vt:lpstr>3. Hiệu lực của văn bản QPPL của HĐND, UBND, Chủ tịch UBND tỉnh (Điều 53, 55 Luật)</vt:lpstr>
      <vt:lpstr>4. Trường hợp văn bản quy phạm pháp luật hết hiệu lực toàn bộ hoặc một phần (Điều 57 Luật):</vt:lpstr>
      <vt:lpstr>5. Hướng dẫn áp dụng văn bản quy phạm pháp luật </vt:lpstr>
      <vt:lpstr>6. Đính chính văn bản quy phạm pháp luật</vt:lpstr>
      <vt:lpstr>7. Thủ tục hành chính (TTHC) trong văn bản quy phạm pháp luật</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XÂY DỰNG, BAN HÀNH VBQPPL CẤP TỈNH</dc:title>
  <dc:subject/>
  <dc:creator>Hi</dc:creator>
  <cp:keywords/>
  <dc:description>generated using python-pptx</dc:description>
  <cp:lastModifiedBy>DAI</cp:lastModifiedBy>
  <cp:revision>88</cp:revision>
  <dcterms:created xsi:type="dcterms:W3CDTF">2013-01-27T09:14:16Z</dcterms:created>
  <dcterms:modified xsi:type="dcterms:W3CDTF">2025-12-09T04:24:02Z</dcterms:modified>
  <cp:category/>
</cp:coreProperties>
</file>